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309" r:id="rId5"/>
    <p:sldId id="266" r:id="rId6"/>
    <p:sldId id="296" r:id="rId7"/>
    <p:sldId id="310" r:id="rId8"/>
    <p:sldId id="259" r:id="rId9"/>
    <p:sldId id="267" r:id="rId10"/>
    <p:sldId id="311" r:id="rId11"/>
    <p:sldId id="268" r:id="rId12"/>
    <p:sldId id="269" r:id="rId13"/>
    <p:sldId id="270" r:id="rId14"/>
    <p:sldId id="312" r:id="rId15"/>
    <p:sldId id="272" r:id="rId16"/>
    <p:sldId id="273" r:id="rId17"/>
    <p:sldId id="261" r:id="rId18"/>
    <p:sldId id="271" r:id="rId19"/>
    <p:sldId id="274" r:id="rId20"/>
    <p:sldId id="314" r:id="rId21"/>
    <p:sldId id="264" r:id="rId22"/>
    <p:sldId id="286" r:id="rId23"/>
    <p:sldId id="275" r:id="rId24"/>
    <p:sldId id="288" r:id="rId25"/>
    <p:sldId id="276" r:id="rId26"/>
    <p:sldId id="277" r:id="rId27"/>
    <p:sldId id="289" r:id="rId28"/>
    <p:sldId id="290" r:id="rId29"/>
    <p:sldId id="281" r:id="rId30"/>
    <p:sldId id="279" r:id="rId31"/>
    <p:sldId id="291" r:id="rId32"/>
    <p:sldId id="280" r:id="rId33"/>
    <p:sldId id="292" r:id="rId34"/>
    <p:sldId id="282" r:id="rId35"/>
    <p:sldId id="293" r:id="rId36"/>
    <p:sldId id="307" r:id="rId37"/>
    <p:sldId id="263" r:id="rId38"/>
    <p:sldId id="297" r:id="rId39"/>
    <p:sldId id="298" r:id="rId40"/>
    <p:sldId id="299" r:id="rId41"/>
    <p:sldId id="300" r:id="rId42"/>
    <p:sldId id="278" r:id="rId43"/>
    <p:sldId id="301" r:id="rId44"/>
    <p:sldId id="302" r:id="rId45"/>
    <p:sldId id="308" r:id="rId46"/>
    <p:sldId id="265" r:id="rId47"/>
    <p:sldId id="303" r:id="rId48"/>
    <p:sldId id="304" r:id="rId49"/>
    <p:sldId id="305" r:id="rId50"/>
    <p:sldId id="306" r:id="rId51"/>
    <p:sldId id="315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75853"/>
  </p:normalViewPr>
  <p:slideViewPr>
    <p:cSldViewPr snapToGrid="0">
      <p:cViewPr varScale="1">
        <p:scale>
          <a:sx n="106" d="100"/>
          <a:sy n="106" d="100"/>
        </p:scale>
        <p:origin x="191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72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남녀가 얘기하고 있는 상황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87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2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자연어를 컴퓨터가 이해할 수 있는 언어로 변환하는 과정이 필요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특별히 언어를 벡터로 나타내는데</a:t>
            </a:r>
            <a:r>
              <a:rPr lang="en-US" altLang="ko-KR" dirty="0"/>
              <a:t>,</a:t>
            </a:r>
            <a:r>
              <a:rPr lang="ko-KR" altLang="en-US" dirty="0"/>
              <a:t> 이 과정 워드 </a:t>
            </a:r>
            <a:r>
              <a:rPr lang="ko-KR" altLang="en-US" dirty="0" err="1"/>
              <a:t>임베딩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563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8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언어는 기표와 </a:t>
            </a:r>
            <a:r>
              <a:rPr lang="ko-KR" altLang="en-US" dirty="0" err="1"/>
              <a:t>기의로</a:t>
            </a:r>
            <a:r>
              <a:rPr lang="ko-KR" altLang="en-US" dirty="0"/>
              <a:t> 나눌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</a:t>
            </a:r>
            <a:r>
              <a:rPr lang="en-US" altLang="ko-KR" dirty="0"/>
              <a:t>denotational semantics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표시적 의미론이라고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과거의 </a:t>
            </a:r>
            <a:r>
              <a:rPr lang="en-US" altLang="ko-KR" dirty="0"/>
              <a:t>NLP</a:t>
            </a:r>
            <a:r>
              <a:rPr lang="ko-KR" altLang="en-US" dirty="0"/>
              <a:t>는 이 표시적 의미론을 사용했습니다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391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 기표에 대응하는 </a:t>
            </a:r>
            <a:r>
              <a:rPr lang="ko-KR" altLang="en-US" dirty="0" err="1"/>
              <a:t>기의를</a:t>
            </a:r>
            <a:r>
              <a:rPr lang="ko-KR" altLang="en-US" dirty="0"/>
              <a:t> 저장하는 방식이었습니다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말의 뉘앙스를 살릴 수 없고 말이 새로운 의미를 </a:t>
            </a:r>
            <a:r>
              <a:rPr lang="ko-KR" altLang="en-US" dirty="0" err="1"/>
              <a:t>갖게될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주기적으로 업데이트하지 못하면 새 의미를 놓치게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216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전통적인 </a:t>
            </a:r>
            <a:r>
              <a:rPr lang="en-US" altLang="ko-KR" dirty="0"/>
              <a:t>NLP</a:t>
            </a:r>
            <a:r>
              <a:rPr lang="ko-KR" altLang="en-US" dirty="0"/>
              <a:t>는 단어들을 기계가 읽을 수 있도록 </a:t>
            </a:r>
            <a:r>
              <a:rPr lang="en-US" altLang="ko-KR" dirty="0"/>
              <a:t>one-hot</a:t>
            </a:r>
            <a:r>
              <a:rPr lang="ko-KR" altLang="en-US" dirty="0"/>
              <a:t> </a:t>
            </a:r>
            <a:r>
              <a:rPr lang="en-US" altLang="ko-KR" dirty="0"/>
              <a:t>encoding </a:t>
            </a:r>
            <a:r>
              <a:rPr lang="ko-KR" altLang="en-US" dirty="0"/>
              <a:t>방식으로 벡터로 표현했습니다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방식의 문제는 모든 벡터들이 서로 </a:t>
            </a:r>
            <a:r>
              <a:rPr lang="en-US" altLang="ko-KR" dirty="0"/>
              <a:t>orthogonal</a:t>
            </a:r>
            <a:r>
              <a:rPr lang="ko-KR" altLang="en-US" dirty="0"/>
              <a:t> 하기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 err="1"/>
              <a:t>를</a:t>
            </a:r>
            <a:r>
              <a:rPr lang="ko-KR" altLang="en-US" dirty="0"/>
              <a:t> 표현할 수 없고</a:t>
            </a:r>
            <a:r>
              <a:rPr lang="en-US" altLang="ko-KR" dirty="0"/>
              <a:t>,</a:t>
            </a:r>
            <a:r>
              <a:rPr lang="ko-KR" altLang="en-US" dirty="0"/>
              <a:t> 또 수많은 </a:t>
            </a:r>
            <a:r>
              <a:rPr lang="en-US" altLang="ko-KR" dirty="0"/>
              <a:t>word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one-hot encoding</a:t>
            </a:r>
            <a:r>
              <a:rPr lang="ko-KR" altLang="en-US" dirty="0"/>
              <a:t> 방식으로 저장하려면</a:t>
            </a:r>
            <a:r>
              <a:rPr lang="en-US" altLang="ko-KR" dirty="0"/>
              <a:t>,</a:t>
            </a:r>
            <a:r>
              <a:rPr lang="ko-KR" altLang="en-US" dirty="0"/>
              <a:t> 너무 </a:t>
            </a:r>
            <a:r>
              <a:rPr lang="en-US" altLang="ko-KR" dirty="0"/>
              <a:t>sparse</a:t>
            </a:r>
            <a:r>
              <a:rPr lang="ko-KR" altLang="en-US" dirty="0"/>
              <a:t>한 것이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842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Distributional semantics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기의를</a:t>
            </a:r>
            <a:r>
              <a:rPr lang="ko-KR" altLang="en-US" dirty="0"/>
              <a:t> 주변에 자주 등장하는 단어들에 의해 결정된다는 이론입니다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해석해보면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빚문제</a:t>
            </a:r>
            <a:r>
              <a:rPr lang="en-US" altLang="ko-KR" dirty="0"/>
              <a:t>,</a:t>
            </a:r>
            <a:r>
              <a:rPr lang="ko-KR" altLang="en-US" dirty="0"/>
              <a:t> 위기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2009</a:t>
            </a:r>
            <a:r>
              <a:rPr lang="ko-KR" altLang="en-US" dirty="0"/>
              <a:t>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유럽</a:t>
            </a:r>
            <a:r>
              <a:rPr lang="en-US" altLang="ko-KR" dirty="0"/>
              <a:t>,</a:t>
            </a:r>
            <a:r>
              <a:rPr lang="ko-KR" altLang="en-US" dirty="0"/>
              <a:t> 규제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문맥 속 </a:t>
            </a:r>
            <a:r>
              <a:rPr lang="en-US" altLang="ko-KR" dirty="0"/>
              <a:t>word</a:t>
            </a:r>
            <a:r>
              <a:rPr lang="ko-KR" altLang="en-US" dirty="0"/>
              <a:t>들이 </a:t>
            </a:r>
            <a:r>
              <a:rPr lang="en-US" altLang="ko-KR" dirty="0"/>
              <a:t>banking</a:t>
            </a:r>
            <a:r>
              <a:rPr lang="ko-KR" altLang="en-US" dirty="0"/>
              <a:t>이란 단어를 나타낸다는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583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방식을 통해 </a:t>
            </a:r>
            <a:r>
              <a:rPr lang="en-US" altLang="ko-KR" dirty="0"/>
              <a:t>banking</a:t>
            </a:r>
            <a:r>
              <a:rPr lang="ko-KR" altLang="en-US" dirty="0"/>
              <a:t> 이란 단어를 좀 더 밀집된 벡터 공간에 표현하는 것이 최근 </a:t>
            </a:r>
            <a:r>
              <a:rPr lang="en-US" altLang="ko-KR" dirty="0"/>
              <a:t>NLP</a:t>
            </a:r>
            <a:r>
              <a:rPr lang="ko-KR" altLang="en-US" dirty="0"/>
              <a:t>의 </a:t>
            </a:r>
            <a:r>
              <a:rPr lang="ko-KR" altLang="en-US" dirty="0" err="1"/>
              <a:t>워드임베딩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Word</a:t>
            </a:r>
            <a:r>
              <a:rPr lang="ko-KR" altLang="en-US" dirty="0"/>
              <a:t>들을 차원축소해 </a:t>
            </a:r>
            <a:r>
              <a:rPr lang="en-US" altLang="ko-KR" dirty="0"/>
              <a:t>–</a:t>
            </a:r>
            <a:r>
              <a:rPr lang="ko-KR" altLang="en-US" dirty="0"/>
              <a:t>는 </a:t>
            </a:r>
            <a:r>
              <a:rPr lang="en-US" altLang="ko-KR" dirty="0"/>
              <a:t>she, +</a:t>
            </a:r>
            <a:r>
              <a:rPr lang="ko-KR" altLang="en-US" dirty="0"/>
              <a:t>는 </a:t>
            </a:r>
            <a:r>
              <a:rPr lang="en-US" altLang="ko-KR" dirty="0"/>
              <a:t>he</a:t>
            </a:r>
            <a:r>
              <a:rPr lang="ko-KR" altLang="en-US" dirty="0"/>
              <a:t>의 의미를 나타내는 </a:t>
            </a:r>
            <a:r>
              <a:rPr lang="en-US" altLang="ko-KR" dirty="0"/>
              <a:t>2</a:t>
            </a:r>
            <a:r>
              <a:rPr lang="ko-KR" altLang="en-US" dirty="0"/>
              <a:t>차원 좌표평면에 </a:t>
            </a:r>
            <a:r>
              <a:rPr lang="ko-KR" altLang="en-US" dirty="0" err="1"/>
              <a:t>나타낸것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Mommy,</a:t>
            </a:r>
            <a:r>
              <a:rPr lang="ko-KR" altLang="en-US" dirty="0"/>
              <a:t> </a:t>
            </a:r>
            <a:r>
              <a:rPr lang="en-US" altLang="ko-KR" dirty="0"/>
              <a:t>actresses, queen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Boyhood, brothers, son, game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단어들이 보이는 것을 알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789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197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워드임베딩</a:t>
            </a:r>
            <a:r>
              <a:rPr lang="en-US" dirty="0"/>
              <a:t> </a:t>
            </a:r>
            <a:r>
              <a:rPr lang="en-US" dirty="0" err="1"/>
              <a:t>방식</a:t>
            </a:r>
            <a:r>
              <a:rPr lang="en-US" dirty="0"/>
              <a:t> </a:t>
            </a:r>
            <a:r>
              <a:rPr lang="en-US" dirty="0" err="1"/>
              <a:t>중</a:t>
            </a:r>
            <a:r>
              <a:rPr lang="en-US" dirty="0"/>
              <a:t> </a:t>
            </a:r>
            <a:r>
              <a:rPr lang="en-US" dirty="0" err="1"/>
              <a:t>우리가</a:t>
            </a:r>
            <a:r>
              <a:rPr lang="en-US" dirty="0"/>
              <a:t> </a:t>
            </a:r>
            <a:r>
              <a:rPr lang="en-US" dirty="0" err="1"/>
              <a:t>알아볼</a:t>
            </a:r>
            <a:r>
              <a:rPr lang="en-US" dirty="0"/>
              <a:t> </a:t>
            </a:r>
            <a:r>
              <a:rPr lang="en-US" dirty="0" err="1"/>
              <a:t>방식은</a:t>
            </a:r>
            <a:r>
              <a:rPr lang="en-US" dirty="0"/>
              <a:t> word2vec </a:t>
            </a:r>
            <a:r>
              <a:rPr lang="en-US" dirty="0" err="1"/>
              <a:t>방식입니다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 err="1"/>
              <a:t>Mikolov</a:t>
            </a:r>
            <a:r>
              <a:rPr lang="en-US" altLang="ko-KR" dirty="0"/>
              <a:t> </a:t>
            </a:r>
            <a:r>
              <a:rPr lang="ko-KR" altLang="en-US" dirty="0"/>
              <a:t>등이 발표한 </a:t>
            </a:r>
            <a:r>
              <a:rPr lang="en-US" altLang="ko-KR" dirty="0"/>
              <a:t>framework</a:t>
            </a:r>
            <a:r>
              <a:rPr lang="ko-KR" altLang="en-US" dirty="0"/>
              <a:t>로 </a:t>
            </a:r>
            <a:r>
              <a:rPr lang="en-US" altLang="ko-KR" dirty="0"/>
              <a:t>word vector</a:t>
            </a:r>
            <a:r>
              <a:rPr lang="ko-KR" altLang="en-US" dirty="0"/>
              <a:t>를 학습시키는 알고리즘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보았듯이 핵심 아이디어는 </a:t>
            </a:r>
            <a:r>
              <a:rPr lang="en-US" altLang="ko-KR" dirty="0"/>
              <a:t>Context</a:t>
            </a:r>
            <a:r>
              <a:rPr lang="ko-KR" altLang="en-US" dirty="0" err="1"/>
              <a:t>를</a:t>
            </a:r>
            <a:r>
              <a:rPr lang="ko-KR" altLang="en-US" dirty="0"/>
              <a:t> 고려한다는 것인데요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네모를</a:t>
            </a:r>
            <a:r>
              <a:rPr lang="en-US" dirty="0"/>
              <a:t> </a:t>
            </a:r>
            <a:r>
              <a:rPr lang="en-US" dirty="0" err="1"/>
              <a:t>Window라고</a:t>
            </a:r>
            <a:r>
              <a:rPr lang="en-US" dirty="0"/>
              <a:t> </a:t>
            </a:r>
            <a:r>
              <a:rPr lang="en-US" dirty="0" err="1"/>
              <a:t>부르는데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window </a:t>
            </a:r>
            <a:r>
              <a:rPr lang="ko-KR" altLang="en-US" dirty="0"/>
              <a:t>단위로 빨간 글씨의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와 파란 글씨의 </a:t>
            </a:r>
            <a:r>
              <a:rPr lang="en-US" altLang="ko-KR" dirty="0"/>
              <a:t>context word </a:t>
            </a:r>
            <a:r>
              <a:rPr lang="ko-KR" altLang="en-US" dirty="0"/>
              <a:t>사이 관계를 활용합니다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670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Word2vec</a:t>
            </a:r>
            <a:r>
              <a:rPr lang="ko-Kore-KR" altLang="en-US" dirty="0"/>
              <a:t>은 </a:t>
            </a:r>
            <a:r>
              <a:rPr lang="en-US" altLang="ko-Kore-KR" dirty="0"/>
              <a:t>2</a:t>
            </a:r>
            <a:r>
              <a:rPr lang="ko-Kore-KR" altLang="en-US" dirty="0"/>
              <a:t>가지 방식이 존재하는데</a:t>
            </a:r>
            <a:r>
              <a:rPr lang="en-US" altLang="ko-Kore-KR" dirty="0"/>
              <a:t>, </a:t>
            </a:r>
            <a:r>
              <a:rPr lang="ko-Kore-KR" altLang="en-US" dirty="0"/>
              <a:t>왼쪽이 </a:t>
            </a:r>
            <a:r>
              <a:rPr lang="en-US" altLang="ko-Kore-KR" dirty="0"/>
              <a:t>CBOW, </a:t>
            </a:r>
            <a:r>
              <a:rPr lang="ko-Kore-KR" altLang="en-US" dirty="0"/>
              <a:t>오른쪽이 </a:t>
            </a:r>
            <a:r>
              <a:rPr lang="en-US" altLang="ko-Kore-KR" dirty="0"/>
              <a:t>Skip-Gram </a:t>
            </a:r>
            <a:r>
              <a:rPr lang="ko-Kore-KR" altLang="en-US" dirty="0"/>
              <a:t>방식입니다</a:t>
            </a:r>
            <a:r>
              <a:rPr lang="en-US" altLang="ko-Kore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CBOW는</a:t>
            </a:r>
            <a:r>
              <a:rPr lang="en-US" dirty="0"/>
              <a:t> </a:t>
            </a:r>
            <a:r>
              <a:rPr lang="en-US" altLang="ko-KR" dirty="0"/>
              <a:t>context word</a:t>
            </a:r>
            <a:r>
              <a:rPr lang="ko-KR" altLang="en-US" dirty="0"/>
              <a:t>들을 통해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 err="1"/>
              <a:t>를</a:t>
            </a:r>
            <a:r>
              <a:rPr lang="ko-KR" altLang="en-US" dirty="0"/>
              <a:t> 예측한다면</a:t>
            </a:r>
            <a:r>
              <a:rPr lang="en-US" altLang="ko-KR" dirty="0"/>
              <a:t>, Skip-gram </a:t>
            </a:r>
            <a:r>
              <a:rPr lang="ko-KR" altLang="en-US" dirty="0"/>
              <a:t>방식은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context word</a:t>
            </a:r>
            <a:r>
              <a:rPr lang="ko-KR" altLang="en-US" dirty="0"/>
              <a:t>들을 예측합니다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 중 우리가 알아볼 방식은 </a:t>
            </a:r>
            <a:r>
              <a:rPr lang="en-US" altLang="ko-Kore-KR" dirty="0"/>
              <a:t>s</a:t>
            </a:r>
            <a:r>
              <a:rPr lang="en-US" altLang="ko-KR" dirty="0"/>
              <a:t>kip-gram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173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주어진 윈도우 안에 있는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는 </a:t>
            </a:r>
            <a:r>
              <a:rPr lang="en-US" altLang="ko-KR" dirty="0"/>
              <a:t>into, context word</a:t>
            </a:r>
            <a:r>
              <a:rPr lang="ko-KR" altLang="en-US" dirty="0"/>
              <a:t>로는 </a:t>
            </a:r>
            <a:r>
              <a:rPr lang="en-US" altLang="ko-KR" dirty="0"/>
              <a:t>problems, turning, banking, crises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Into가</a:t>
            </a:r>
            <a:r>
              <a:rPr lang="en-US" dirty="0"/>
              <a:t> </a:t>
            </a:r>
            <a:r>
              <a:rPr lang="en-US" dirty="0" err="1"/>
              <a:t>모델의</a:t>
            </a:r>
            <a:r>
              <a:rPr lang="en-US" dirty="0"/>
              <a:t> </a:t>
            </a:r>
            <a:r>
              <a:rPr lang="en-US" altLang="ko-KR" dirty="0"/>
              <a:t>input</a:t>
            </a:r>
            <a:r>
              <a:rPr lang="ko-KR" altLang="en-US" dirty="0" err="1"/>
              <a:t>으로</a:t>
            </a:r>
            <a:r>
              <a:rPr lang="ko-KR" altLang="en-US" dirty="0"/>
              <a:t> 주어졌을 때</a:t>
            </a:r>
            <a:r>
              <a:rPr lang="en-US" altLang="ko-KR" dirty="0"/>
              <a:t>, </a:t>
            </a:r>
            <a:r>
              <a:rPr lang="ko-KR" altLang="en-US" dirty="0"/>
              <a:t>모델이 알고 있는 단어들에 대한 </a:t>
            </a:r>
            <a:r>
              <a:rPr lang="ko-KR" altLang="en-US" dirty="0" err="1"/>
              <a:t>예측값</a:t>
            </a:r>
            <a:r>
              <a:rPr lang="en-US" altLang="ko-KR" dirty="0"/>
              <a:t>(</a:t>
            </a:r>
            <a:r>
              <a:rPr lang="ko-KR" altLang="en-US" dirty="0"/>
              <a:t>즉 확률</a:t>
            </a:r>
            <a:r>
              <a:rPr lang="en-US" altLang="ko-KR" dirty="0"/>
              <a:t>)</a:t>
            </a:r>
            <a:r>
              <a:rPr lang="ko-KR" altLang="en-US" dirty="0"/>
              <a:t>을 내놓는데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context word</a:t>
            </a:r>
            <a:r>
              <a:rPr lang="ko-KR" altLang="en-US" dirty="0"/>
              <a:t>들에 대한 확률을 높이는 </a:t>
            </a:r>
            <a:r>
              <a:rPr lang="en-US" altLang="ko-KR" dirty="0"/>
              <a:t>gradient descent </a:t>
            </a:r>
            <a:r>
              <a:rPr lang="ko-KR" altLang="en-US" dirty="0"/>
              <a:t>방식으로 학습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72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수식으로 </a:t>
            </a:r>
            <a:r>
              <a:rPr lang="en-US" altLang="ko-Kore-KR" dirty="0"/>
              <a:t>Likelihood</a:t>
            </a:r>
            <a:r>
              <a:rPr lang="ko-Kore-KR" altLang="en-US" dirty="0"/>
              <a:t>를 표현하면 다음과 같음</a:t>
            </a: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전체 </a:t>
            </a:r>
            <a:r>
              <a:rPr lang="en-US" altLang="ko-Kore-KR" dirty="0"/>
              <a:t>T</a:t>
            </a:r>
            <a:r>
              <a:rPr lang="ko-Kore-KR" altLang="en-US" dirty="0"/>
              <a:t> </a:t>
            </a:r>
            <a:r>
              <a:rPr lang="en-US" altLang="ko-Kore-KR" dirty="0"/>
              <a:t>word</a:t>
            </a:r>
            <a:r>
              <a:rPr lang="ko-Kore-KR" altLang="en-US" dirty="0"/>
              <a:t>에 대해</a:t>
            </a:r>
            <a:r>
              <a:rPr lang="en-US" altLang="ko-Kore-KR" dirty="0"/>
              <a:t>, </a:t>
            </a:r>
            <a:r>
              <a:rPr lang="ko-Kore-KR" altLang="en-US" dirty="0"/>
              <a:t>앞에서부터 </a:t>
            </a:r>
            <a:r>
              <a:rPr lang="en-US" altLang="ko-Kore-KR" dirty="0"/>
              <a:t>window</a:t>
            </a:r>
            <a:r>
              <a:rPr lang="ko-Kore-KR" altLang="en-US" dirty="0"/>
              <a:t>를 하나씩 옮겨가며 계산 </a:t>
            </a:r>
            <a:r>
              <a:rPr lang="en-US" altLang="ko-Kore-KR" dirty="0"/>
              <a:t>– </a:t>
            </a:r>
            <a:r>
              <a:rPr lang="ko-Kore-KR" altLang="en-US" dirty="0"/>
              <a:t>넘김</a:t>
            </a: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dirty="0"/>
              <a:t>Window </a:t>
            </a:r>
            <a:r>
              <a:rPr lang="ko-Kore-KR" altLang="en-US" dirty="0"/>
              <a:t>단위 단어 발생 확률을 높임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816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여기서</a:t>
            </a:r>
            <a:r>
              <a:rPr lang="en-US" dirty="0"/>
              <a:t> </a:t>
            </a:r>
            <a:r>
              <a:rPr lang="en-US" dirty="0" err="1"/>
              <a:t>정의한</a:t>
            </a:r>
            <a:r>
              <a:rPr lang="en-US" dirty="0"/>
              <a:t> Objective </a:t>
            </a:r>
            <a:r>
              <a:rPr lang="en-US" dirty="0" err="1"/>
              <a:t>functio</a:t>
            </a:r>
            <a:r>
              <a:rPr lang="en-US" altLang="ko-KR" dirty="0" err="1"/>
              <a:t>n</a:t>
            </a:r>
            <a:r>
              <a:rPr lang="en-US" dirty="0" err="1"/>
              <a:t>은</a:t>
            </a:r>
            <a:r>
              <a:rPr lang="en-US" dirty="0"/>
              <a:t> loss </a:t>
            </a:r>
            <a:r>
              <a:rPr lang="en-US" dirty="0" err="1"/>
              <a:t>functio</a:t>
            </a:r>
            <a:r>
              <a:rPr lang="en-US" altLang="ko-KR" dirty="0" err="1"/>
              <a:t>n</a:t>
            </a:r>
            <a:r>
              <a:rPr lang="en-US" dirty="0" err="1"/>
              <a:t>으로</a:t>
            </a:r>
            <a:r>
              <a:rPr lang="en-US" dirty="0"/>
              <a:t> </a:t>
            </a:r>
            <a:r>
              <a:rPr lang="en-US" dirty="0" err="1"/>
              <a:t>기능해</a:t>
            </a:r>
            <a:r>
              <a:rPr lang="en-US" dirty="0"/>
              <a:t> </a:t>
            </a:r>
            <a:r>
              <a:rPr lang="en-US" dirty="0" err="1"/>
              <a:t>줄이는</a:t>
            </a:r>
            <a:r>
              <a:rPr lang="en-US" dirty="0"/>
              <a:t> </a:t>
            </a:r>
            <a:r>
              <a:rPr lang="en-US" dirty="0" err="1"/>
              <a:t>것이</a:t>
            </a:r>
            <a:r>
              <a:rPr lang="en-US" dirty="0"/>
              <a:t> </a:t>
            </a:r>
            <a:r>
              <a:rPr lang="en-US" dirty="0" err="1"/>
              <a:t>목적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negative log likelihoo</a:t>
            </a:r>
            <a:r>
              <a:rPr lang="en-US" altLang="ko-KR" dirty="0"/>
              <a:t>d </a:t>
            </a:r>
            <a:r>
              <a:rPr lang="ko-KR" altLang="en-US" dirty="0" err="1"/>
              <a:t>를</a:t>
            </a:r>
            <a:r>
              <a:rPr lang="ko-KR" altLang="en-US" dirty="0"/>
              <a:t> 취해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cost</a:t>
            </a:r>
            <a:r>
              <a:rPr lang="ko-KR" altLang="en-US" dirty="0" err="1"/>
              <a:t>를</a:t>
            </a:r>
            <a:r>
              <a:rPr lang="ko-KR" altLang="en-US" dirty="0"/>
              <a:t> 줄이도록 학습되고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predictive accuracy </a:t>
            </a:r>
            <a:r>
              <a:rPr lang="ko-KR" altLang="en-US" dirty="0" err="1"/>
              <a:t>를</a:t>
            </a:r>
            <a:r>
              <a:rPr lang="ko-KR" altLang="en-US" dirty="0"/>
              <a:t> 극대화하게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665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어떻게 저 확률을 계산할까</a:t>
            </a:r>
            <a:r>
              <a:rPr lang="en-US" altLang="ko-Kore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한</a:t>
            </a:r>
            <a:r>
              <a:rPr lang="en-US" dirty="0"/>
              <a:t> </a:t>
            </a:r>
            <a:r>
              <a:rPr lang="en-US" dirty="0" err="1"/>
              <a:t>단어</a:t>
            </a:r>
            <a:r>
              <a:rPr 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에 대해 두 벡터를 정의함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</a:t>
            </a:r>
            <a:r>
              <a:rPr lang="ko-KR" altLang="en-US" dirty="0"/>
              <a:t>이란 단어가 있다고 할 때</a:t>
            </a:r>
            <a:r>
              <a:rPr lang="en-US" altLang="ko-KR" dirty="0"/>
              <a:t>,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로서의 </a:t>
            </a:r>
            <a:r>
              <a:rPr lang="en-US" altLang="ko-KR" dirty="0"/>
              <a:t>cat, context word</a:t>
            </a:r>
            <a:r>
              <a:rPr lang="ko-KR" altLang="en-US" dirty="0"/>
              <a:t>로서의 </a:t>
            </a:r>
            <a:r>
              <a:rPr lang="en-US" altLang="ko-KR" dirty="0"/>
              <a:t>cat</a:t>
            </a:r>
            <a:r>
              <a:rPr lang="ko-KR" altLang="en-US" dirty="0"/>
              <a:t>을 정의하는 겁니다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724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확률은</a:t>
            </a:r>
            <a:r>
              <a:rPr lang="en-US" dirty="0"/>
              <a:t> </a:t>
            </a:r>
            <a:r>
              <a:rPr lang="en-US" dirty="0" err="1"/>
              <a:t>이렇게</a:t>
            </a:r>
            <a:r>
              <a:rPr lang="en-US" dirty="0"/>
              <a:t> </a:t>
            </a:r>
            <a:r>
              <a:rPr lang="en-US" dirty="0" err="1"/>
              <a:t>정의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Context </a:t>
            </a:r>
            <a:r>
              <a:rPr lang="en-US" dirty="0" err="1"/>
              <a:t>word와</a:t>
            </a:r>
            <a:r>
              <a:rPr lang="en-US" dirty="0"/>
              <a:t>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의 </a:t>
            </a:r>
            <a:r>
              <a:rPr lang="en-US" altLang="ko-KR" dirty="0"/>
              <a:t>dot product</a:t>
            </a:r>
            <a:r>
              <a:rPr lang="ko-KR" altLang="en-US" dirty="0" err="1"/>
              <a:t>를</a:t>
            </a:r>
            <a:r>
              <a:rPr lang="ko-KR" altLang="en-US" dirty="0"/>
              <a:t> 이용해 </a:t>
            </a:r>
            <a:r>
              <a:rPr lang="en-US" altLang="ko-KR" dirty="0"/>
              <a:t>probability</a:t>
            </a:r>
            <a:r>
              <a:rPr lang="ko-KR" altLang="en-US" dirty="0" err="1"/>
              <a:t>를</a:t>
            </a:r>
            <a:r>
              <a:rPr lang="ko-KR" altLang="en-US" dirty="0"/>
              <a:t> 구함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벡터공간에 정의 </a:t>
            </a:r>
            <a:r>
              <a:rPr lang="en-US" altLang="ko-KR" dirty="0"/>
              <a:t>-&gt; </a:t>
            </a:r>
            <a:r>
              <a:rPr lang="ko-KR" altLang="en-US" dirty="0"/>
              <a:t>비슷할수록 확률이 커지겠죠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610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모양을 잘 살펴보면</a:t>
            </a:r>
            <a:r>
              <a:rPr lang="en-US" altLang="ko-Kore-KR" dirty="0"/>
              <a:t>, </a:t>
            </a:r>
            <a:r>
              <a:rPr lang="en-US" altLang="ko-Kore-KR" dirty="0" err="1"/>
              <a:t>softmax</a:t>
            </a:r>
            <a:r>
              <a:rPr lang="en-US" altLang="ko-Kore-KR" dirty="0"/>
              <a:t> </a:t>
            </a:r>
            <a:r>
              <a:rPr lang="ko-Kore-KR" altLang="en-US" dirty="0"/>
              <a:t>함수라는 것을 알 수 있음</a:t>
            </a: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dirty="0" err="1"/>
              <a:t>Softmax</a:t>
            </a:r>
            <a:r>
              <a:rPr lang="ko-Kore-KR" altLang="en-US" dirty="0"/>
              <a:t>는 주로 다항 분류에 사용되는 알고리즘</a:t>
            </a: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이렇게 각 단어에 대한 확률을 반환함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378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Parameter를</a:t>
            </a:r>
            <a:r>
              <a:rPr lang="en-US" dirty="0"/>
              <a:t> </a:t>
            </a:r>
            <a:r>
              <a:rPr lang="en-US" dirty="0" err="1"/>
              <a:t>조정하면서</a:t>
            </a:r>
            <a:r>
              <a:rPr lang="en-US" dirty="0"/>
              <a:t> </a:t>
            </a:r>
            <a:r>
              <a:rPr lang="en-US" dirty="0" err="1"/>
              <a:t>loss를</a:t>
            </a:r>
            <a:r>
              <a:rPr lang="en-US" dirty="0"/>
              <a:t> </a:t>
            </a:r>
            <a:r>
              <a:rPr lang="en-US" dirty="0" err="1"/>
              <a:t>줄이는</a:t>
            </a:r>
            <a:r>
              <a:rPr lang="en-US" dirty="0"/>
              <a:t> gradient descent </a:t>
            </a:r>
            <a:r>
              <a:rPr lang="en-US" dirty="0" err="1"/>
              <a:t>방식으로</a:t>
            </a:r>
            <a:r>
              <a:rPr lang="en-US" dirty="0"/>
              <a:t> </a:t>
            </a:r>
            <a:r>
              <a:rPr lang="en-US" dirty="0" err="1"/>
              <a:t>작동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Parameter로는</a:t>
            </a:r>
            <a:r>
              <a:rPr lang="en-US" dirty="0"/>
              <a:t> </a:t>
            </a:r>
            <a:r>
              <a:rPr lang="en-US"/>
              <a:t>word vector</a:t>
            </a:r>
            <a:r>
              <a:rPr lang="ko-KR" altLang="en-US"/>
              <a:t>등이 </a:t>
            </a:r>
            <a:r>
              <a:rPr lang="ko-KR" altLang="en-US" dirty="0"/>
              <a:t>조절됩니다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10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6379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 err="1"/>
              <a:t>Mikolov</a:t>
            </a:r>
            <a:r>
              <a:rPr lang="en-US" altLang="ko-KR" dirty="0"/>
              <a:t> </a:t>
            </a:r>
            <a:r>
              <a:rPr lang="ko-KR" altLang="en-US" dirty="0"/>
              <a:t>등이 발표한 </a:t>
            </a:r>
            <a:r>
              <a:rPr lang="en-US" altLang="ko-KR" dirty="0"/>
              <a:t>framework</a:t>
            </a:r>
            <a:r>
              <a:rPr lang="ko-KR" altLang="en-US" dirty="0"/>
              <a:t>로 </a:t>
            </a:r>
            <a:r>
              <a:rPr lang="en-US" altLang="ko-KR" dirty="0"/>
              <a:t>word vector</a:t>
            </a:r>
            <a:r>
              <a:rPr lang="ko-KR" altLang="en-US" dirty="0"/>
              <a:t>를 학습시키는 알고리즘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364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그런데</a:t>
            </a:r>
            <a:r>
              <a:rPr lang="en-US" altLang="ko-Kore-KR" dirty="0"/>
              <a:t>, </a:t>
            </a:r>
            <a:r>
              <a:rPr lang="ko-Kore-KR" altLang="en-US" dirty="0"/>
              <a:t>우리가 앞에서 정의한 </a:t>
            </a:r>
            <a:r>
              <a:rPr lang="en-US" altLang="ko-Kore-KR" dirty="0"/>
              <a:t>loss function</a:t>
            </a:r>
            <a:r>
              <a:rPr lang="ko-Kore-KR" altLang="en-US" dirty="0"/>
              <a:t>을 보면</a:t>
            </a:r>
            <a:r>
              <a:rPr lang="en-US" altLang="ko-Kore-KR" dirty="0"/>
              <a:t>, </a:t>
            </a:r>
            <a:r>
              <a:rPr lang="ko-Kore-KR" altLang="en-US" dirty="0"/>
              <a:t>확률을 구할 때</a:t>
            </a:r>
            <a:r>
              <a:rPr lang="en-US" altLang="ko-Kore-KR" dirty="0"/>
              <a:t>, </a:t>
            </a:r>
            <a:r>
              <a:rPr lang="ko-Kore-KR" altLang="en-US" dirty="0"/>
              <a:t>모든 </a:t>
            </a:r>
            <a:r>
              <a:rPr lang="en-US" altLang="ko-Kore-KR" dirty="0"/>
              <a:t>vocab</a:t>
            </a:r>
            <a:r>
              <a:rPr lang="ko-Kore-KR" altLang="en-US" dirty="0"/>
              <a:t>에 해당하는 </a:t>
            </a:r>
            <a:r>
              <a:rPr lang="en-US" altLang="ko-Kore-KR" dirty="0"/>
              <a:t>V</a:t>
            </a:r>
            <a:r>
              <a:rPr lang="ko-Kore-KR" altLang="en-US" dirty="0"/>
              <a:t>에 대해 행렬곱을 진행합니다</a:t>
            </a:r>
            <a:r>
              <a:rPr lang="en-US" altLang="ko-Kore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dirty="0"/>
              <a:t>Vocab</a:t>
            </a:r>
            <a:r>
              <a:rPr lang="ko-Kore-KR" altLang="en-US" dirty="0"/>
              <a:t>이 앞에서의 예시처럼 </a:t>
            </a:r>
            <a:r>
              <a:rPr lang="en-US" altLang="ko-KR" dirty="0"/>
              <a:t>5</a:t>
            </a:r>
            <a:r>
              <a:rPr lang="ko-KR" altLang="en-US" dirty="0"/>
              <a:t>개 정도면 상관 없지만</a:t>
            </a:r>
            <a:r>
              <a:rPr lang="en-US" altLang="ko-KR" dirty="0"/>
              <a:t>, </a:t>
            </a:r>
            <a:r>
              <a:rPr lang="ko-KR" altLang="en-US" dirty="0"/>
              <a:t>실생활에 </a:t>
            </a:r>
            <a:r>
              <a:rPr lang="en-US" altLang="ko-KR" dirty="0"/>
              <a:t>vocab</a:t>
            </a:r>
            <a:r>
              <a:rPr lang="ko-KR" altLang="en-US" dirty="0"/>
              <a:t>은 굉장히 많기 때문에</a:t>
            </a:r>
            <a:r>
              <a:rPr lang="ko-Kore-KR" altLang="en-US" dirty="0"/>
              <a:t> 이 작업은 너무 </a:t>
            </a:r>
            <a:r>
              <a:rPr lang="en-US" altLang="ko-Kore-KR" dirty="0"/>
              <a:t>expensive</a:t>
            </a:r>
            <a:r>
              <a:rPr lang="ko-Kore-KR" altLang="en-US" dirty="0"/>
              <a:t>한 작업입니다</a:t>
            </a:r>
            <a:r>
              <a:rPr lang="en-US" altLang="ko-Kore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또한</a:t>
            </a:r>
            <a:r>
              <a:rPr lang="en-US" altLang="ko-KR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loss function</a:t>
            </a:r>
            <a:r>
              <a:rPr lang="ko-KR" altLang="en-US" dirty="0"/>
              <a:t>은 </a:t>
            </a:r>
            <a:r>
              <a:rPr lang="en-US" altLang="ko-KR" dirty="0"/>
              <a:t>window </a:t>
            </a:r>
            <a:r>
              <a:rPr lang="ko-KR" altLang="en-US" dirty="0"/>
              <a:t>안의 </a:t>
            </a:r>
            <a:r>
              <a:rPr lang="en-US" altLang="ko-KR" dirty="0"/>
              <a:t>context word</a:t>
            </a:r>
            <a:r>
              <a:rPr lang="ko-KR" altLang="en-US" dirty="0"/>
              <a:t>에 대한 확률을 증가시키는 방향으로만 학습되지</a:t>
            </a:r>
            <a:r>
              <a:rPr lang="en-US" altLang="ko-KR" dirty="0"/>
              <a:t>, context word </a:t>
            </a:r>
            <a:r>
              <a:rPr lang="ko-KR" altLang="en-US" dirty="0" err="1"/>
              <a:t>를</a:t>
            </a:r>
            <a:r>
              <a:rPr lang="ko-KR" altLang="en-US" dirty="0"/>
              <a:t> 제외한 다른 단어들의 확률을 조정하진 않습니다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단점을 보완하는 방법이 바로 </a:t>
            </a:r>
            <a:r>
              <a:rPr lang="en-US" altLang="ko-KR" dirty="0"/>
              <a:t>negative sampling</a:t>
            </a:r>
            <a:r>
              <a:rPr lang="ko-KR" altLang="en-US" dirty="0"/>
              <a:t>이란 작업입니다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579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dirty="0"/>
              <a:t>Negative sampling</a:t>
            </a:r>
            <a:r>
              <a:rPr lang="ko-Kore-KR" altLang="en-US" dirty="0"/>
              <a:t>의 아이디어는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와 </a:t>
            </a:r>
            <a:r>
              <a:rPr lang="en-US" altLang="ko-Kore-KR" dirty="0"/>
              <a:t>context word</a:t>
            </a:r>
            <a:r>
              <a:rPr lang="ko-Kore-KR" altLang="en-US" dirty="0"/>
              <a:t>의 관계만 확인하는 것이 아니라</a:t>
            </a:r>
            <a:r>
              <a:rPr lang="en-US" altLang="ko-Kore-KR" dirty="0"/>
              <a:t>, </a:t>
            </a:r>
            <a:r>
              <a:rPr lang="en-US" altLang="ko-Kore-KR" dirty="0" err="1"/>
              <a:t>centor</a:t>
            </a:r>
            <a:r>
              <a:rPr lang="en-US" altLang="ko-Kore-KR" dirty="0"/>
              <a:t> word</a:t>
            </a:r>
            <a:r>
              <a:rPr lang="ko-Kore-KR" altLang="en-US" dirty="0"/>
              <a:t>와 의미 없는 </a:t>
            </a:r>
            <a:r>
              <a:rPr lang="en-US" altLang="ko-Kore-KR" dirty="0"/>
              <a:t>word</a:t>
            </a:r>
            <a:r>
              <a:rPr lang="ko-Kore-KR" altLang="en-US" dirty="0"/>
              <a:t>들의 쌍을 </a:t>
            </a:r>
            <a:r>
              <a:rPr lang="en-US" altLang="ko-Kore-KR" dirty="0"/>
              <a:t>objective function</a:t>
            </a:r>
            <a:r>
              <a:rPr lang="ko-Kore-KR" altLang="en-US" dirty="0"/>
              <a:t>에 추가하는 방법</a:t>
            </a: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396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Negative sampling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이용하는</a:t>
            </a:r>
            <a:r>
              <a:rPr lang="en-US" dirty="0"/>
              <a:t> </a:t>
            </a:r>
            <a:r>
              <a:rPr lang="en-US" dirty="0" err="1"/>
              <a:t>새로운</a:t>
            </a:r>
            <a:r>
              <a:rPr lang="en-US" dirty="0"/>
              <a:t> </a:t>
            </a:r>
            <a:r>
              <a:rPr lang="en-US" altLang="ko-KR" dirty="0"/>
              <a:t>cost function</a:t>
            </a:r>
            <a:r>
              <a:rPr lang="ko-KR" altLang="en-US" dirty="0"/>
              <a:t>은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식을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altLang="ko-KR" dirty="0"/>
              <a:t>, log </a:t>
            </a:r>
            <a:r>
              <a:rPr lang="ko-KR" altLang="en-US" dirty="0"/>
              <a:t>안에 시그마는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나타내는데요</a:t>
            </a:r>
            <a:r>
              <a:rPr lang="en-US" altLang="ko-KR" dirty="0"/>
              <a:t>, </a:t>
            </a:r>
            <a:r>
              <a:rPr lang="ko-KR" altLang="en-US" dirty="0" err="1"/>
              <a:t>로그시그모이드</a:t>
            </a:r>
            <a:r>
              <a:rPr lang="ko-KR" altLang="en-US" dirty="0"/>
              <a:t> 함수는 다음의 그래프로 나타납니다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항을</a:t>
            </a:r>
            <a:r>
              <a:rPr lang="en-US" dirty="0"/>
              <a:t> </a:t>
            </a:r>
            <a:r>
              <a:rPr lang="en-US" dirty="0" err="1"/>
              <a:t>나누어</a:t>
            </a:r>
            <a:r>
              <a:rPr lang="en-US" dirty="0"/>
              <a:t> </a:t>
            </a:r>
            <a:r>
              <a:rPr lang="en-US" dirty="0" err="1"/>
              <a:t>살펴보면</a:t>
            </a:r>
            <a:r>
              <a:rPr lang="en-US" altLang="ko-KR" dirty="0"/>
              <a:t>, </a:t>
            </a:r>
            <a:r>
              <a:rPr lang="ko-KR" altLang="en-US" dirty="0"/>
              <a:t>첫 항은 </a:t>
            </a:r>
            <a:r>
              <a:rPr lang="en-US" altLang="ko-KR" dirty="0"/>
              <a:t>context word</a:t>
            </a:r>
            <a:r>
              <a:rPr lang="ko-KR" altLang="en-US" dirty="0"/>
              <a:t>와 </a:t>
            </a:r>
            <a:r>
              <a:rPr lang="en-US" altLang="ko-KR" dirty="0" err="1"/>
              <a:t>centor</a:t>
            </a:r>
            <a:r>
              <a:rPr lang="en-US" altLang="ko-KR" dirty="0"/>
              <a:t> word </a:t>
            </a:r>
            <a:r>
              <a:rPr lang="ko-KR" altLang="en-US" dirty="0"/>
              <a:t>사이의 유사성을 측정하는 항입니다</a:t>
            </a:r>
            <a:r>
              <a:rPr lang="en-US" altLang="ko-KR" dirty="0"/>
              <a:t>. </a:t>
            </a:r>
            <a:r>
              <a:rPr lang="ko-KR" altLang="en-US" dirty="0"/>
              <a:t>유사할수록 </a:t>
            </a:r>
            <a:r>
              <a:rPr lang="en-US" altLang="ko-KR" dirty="0"/>
              <a:t>cost</a:t>
            </a:r>
            <a:r>
              <a:rPr lang="ko-KR" altLang="en-US" dirty="0"/>
              <a:t>가 적어지죠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항은 </a:t>
            </a:r>
            <a:r>
              <a:rPr lang="en-US" altLang="ko-KR" dirty="0"/>
              <a:t>negative sample</a:t>
            </a:r>
            <a:r>
              <a:rPr lang="ko-KR" altLang="en-US" dirty="0"/>
              <a:t>들과</a:t>
            </a:r>
            <a:r>
              <a:rPr lang="en-US" altLang="ko-KR" dirty="0"/>
              <a:t> </a:t>
            </a:r>
            <a:r>
              <a:rPr lang="en-US" altLang="ko-KR" dirty="0" err="1"/>
              <a:t>centor</a:t>
            </a:r>
            <a:r>
              <a:rPr lang="en-US" altLang="ko-KR" dirty="0"/>
              <a:t> word </a:t>
            </a:r>
            <a:r>
              <a:rPr lang="ko-KR" altLang="en-US" dirty="0"/>
              <a:t>간의 유사성을 측정하는 항입니다</a:t>
            </a:r>
            <a:r>
              <a:rPr lang="en-US" altLang="ko-KR" dirty="0"/>
              <a:t>. Log sigmoid </a:t>
            </a:r>
            <a:r>
              <a:rPr lang="ko-KR" altLang="en-US" dirty="0"/>
              <a:t>안에 마이너스가 곱해져 있어</a:t>
            </a:r>
            <a:r>
              <a:rPr lang="en-US" altLang="ko-KR" dirty="0"/>
              <a:t>, </a:t>
            </a:r>
            <a:r>
              <a:rPr lang="ko-KR" altLang="en-US" dirty="0"/>
              <a:t>유사할수록 값이 작아지고</a:t>
            </a:r>
            <a:r>
              <a:rPr lang="en-US" altLang="ko-KR" dirty="0"/>
              <a:t>, </a:t>
            </a:r>
            <a:r>
              <a:rPr lang="ko-KR" altLang="en-US" dirty="0"/>
              <a:t>전체 항에 </a:t>
            </a:r>
            <a:r>
              <a:rPr lang="en-US" altLang="ko-KR" dirty="0"/>
              <a:t>–</a:t>
            </a:r>
            <a:r>
              <a:rPr lang="ko-KR" altLang="en-US" dirty="0"/>
              <a:t>가 곱해져 있어 전체항은 커집니다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즉</a:t>
            </a:r>
            <a:r>
              <a:rPr lang="en-US" altLang="ko-KR" dirty="0"/>
              <a:t>, negative sample</a:t>
            </a:r>
            <a:r>
              <a:rPr lang="ko-KR" altLang="en-US" dirty="0"/>
              <a:t>과 </a:t>
            </a:r>
            <a:r>
              <a:rPr lang="en-US" altLang="ko-KR" dirty="0" err="1"/>
              <a:t>centor</a:t>
            </a:r>
            <a:r>
              <a:rPr lang="en-US" altLang="ko-KR" dirty="0"/>
              <a:t> word</a:t>
            </a:r>
            <a:r>
              <a:rPr lang="ko-KR" altLang="en-US" dirty="0"/>
              <a:t>가 유사하면 </a:t>
            </a:r>
            <a:r>
              <a:rPr lang="en-US" altLang="ko-KR" dirty="0"/>
              <a:t>cost</a:t>
            </a:r>
            <a:r>
              <a:rPr lang="ko-KR" altLang="en-US" dirty="0" err="1"/>
              <a:t>를</a:t>
            </a:r>
            <a:r>
              <a:rPr lang="ko-KR" altLang="en-US" dirty="0"/>
              <a:t> 크게 만드는 거죠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6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하지만 이 </a:t>
            </a:r>
            <a:r>
              <a:rPr lang="en-US" altLang="ko-Kore-KR" dirty="0"/>
              <a:t>word2vec</a:t>
            </a:r>
            <a:r>
              <a:rPr lang="ko-Kore-KR" altLang="en-US" dirty="0"/>
              <a:t>에도 단점이 있는데요</a:t>
            </a:r>
            <a:r>
              <a:rPr lang="en-US" altLang="ko-Kore-KR" dirty="0"/>
              <a:t>, </a:t>
            </a:r>
            <a:r>
              <a:rPr lang="ko-Kore-KR" altLang="en-US" dirty="0"/>
              <a:t>말뭉치 전체적인 통계 정보를 잘 반영하지 못합니다</a:t>
            </a:r>
            <a:r>
              <a:rPr lang="en-US" altLang="ko-Kore-KR" dirty="0"/>
              <a:t>. Window </a:t>
            </a:r>
            <a:r>
              <a:rPr lang="ko-Kore-KR" altLang="en-US" dirty="0"/>
              <a:t>단위로 학습이 이뤄지기 때문인 것으로 보입니다</a:t>
            </a:r>
            <a:r>
              <a:rPr lang="en-US" altLang="ko-Kore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여기까지</a:t>
            </a:r>
            <a:r>
              <a:rPr lang="en-US" dirty="0"/>
              <a:t> </a:t>
            </a:r>
            <a:r>
              <a:rPr lang="en-US" dirty="0" err="1"/>
              <a:t>발표를</a:t>
            </a:r>
            <a:r>
              <a:rPr lang="en-US" dirty="0"/>
              <a:t> </a:t>
            </a:r>
            <a:r>
              <a:rPr lang="en-US" dirty="0" err="1"/>
              <a:t>하고</a:t>
            </a:r>
            <a:r>
              <a:rPr lang="en-US" dirty="0"/>
              <a:t> </a:t>
            </a:r>
            <a:r>
              <a:rPr lang="en-US" dirty="0" err="1"/>
              <a:t>건호님이</a:t>
            </a:r>
            <a:r>
              <a:rPr lang="en-US" dirty="0"/>
              <a:t> </a:t>
            </a:r>
            <a:r>
              <a:rPr lang="en-US" dirty="0" err="1"/>
              <a:t>이후부터</a:t>
            </a:r>
            <a:r>
              <a:rPr lang="en-US" dirty="0"/>
              <a:t> </a:t>
            </a:r>
            <a:r>
              <a:rPr lang="en-US" dirty="0" err="1"/>
              <a:t>발표해주시겠습니다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834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511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27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910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86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63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485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89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66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11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84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184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69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076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919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89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589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21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19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70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6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조가 </a:t>
            </a:r>
            <a:r>
              <a:rPr lang="ko-KR" altLang="en-US" dirty="0" err="1"/>
              <a:t>스터디하기로</a:t>
            </a:r>
            <a:r>
              <a:rPr lang="ko-KR" altLang="en-US" dirty="0"/>
              <a:t> 한 강의는 </a:t>
            </a:r>
            <a:r>
              <a:rPr lang="en-US" altLang="ko-KR" dirty="0"/>
              <a:t>Stanford NLP group</a:t>
            </a:r>
            <a:r>
              <a:rPr lang="ko-KR" altLang="en-US" dirty="0"/>
              <a:t>의 </a:t>
            </a:r>
            <a:r>
              <a:rPr lang="en-US" altLang="ko-KR" dirty="0"/>
              <a:t>Chris Manning </a:t>
            </a:r>
            <a:r>
              <a:rPr lang="ko-KR" altLang="en-US" dirty="0"/>
              <a:t>교수의 </a:t>
            </a:r>
            <a:r>
              <a:rPr lang="en-US" altLang="ko-KR" dirty="0"/>
              <a:t>CS224n </a:t>
            </a:r>
            <a:r>
              <a:rPr lang="ko-KR" altLang="en-US" dirty="0"/>
              <a:t>강의입니다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CS224n </a:t>
            </a:r>
            <a:r>
              <a:rPr lang="ko-KR" altLang="en-US" dirty="0"/>
              <a:t>강의는 </a:t>
            </a:r>
            <a:r>
              <a:rPr lang="en-US" altLang="ko-KR" dirty="0"/>
              <a:t>NLP</a:t>
            </a:r>
            <a:r>
              <a:rPr lang="ko-KR" altLang="en-US" dirty="0" err="1"/>
              <a:t>를</a:t>
            </a:r>
            <a:r>
              <a:rPr lang="ko-KR" altLang="en-US" dirty="0"/>
              <a:t> 다루는 강의입니다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그렇다면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NLP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란 무엇일까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?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구글 클라우드에서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NLP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에 대해 내린 정의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많은 분들이 사용 중이신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chatGPT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와 한국의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챗봇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어플 이루다가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NLP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기술이 활용된 예시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음성 인식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내용 요약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번역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사용자의 감성 분석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텍스트 분류 작업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스팸 메일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뉴스 기사 카테고리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질의 응답 시스템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챗봇과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같은 곳에서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71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 224n</a:t>
            </a:r>
            <a:endParaRPr sz="2500" b="1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.03.</a:t>
            </a:r>
            <a:r>
              <a:rPr lang="en-US" altLang="ko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endParaRPr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김건호</a:t>
            </a:r>
            <a:r>
              <a:rPr lang="en-US" altLang="ko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최동욱</a:t>
            </a:r>
            <a:endParaRPr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자연어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natural language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587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자연어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natural language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나눔고딕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F8FEE-7C56-B0BA-B555-D0EFE138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47" y="1564257"/>
            <a:ext cx="1026546" cy="57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0E287-0699-AB13-DE8C-7E628C3F1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44" y="1564257"/>
            <a:ext cx="2180369" cy="31008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CB72-1525-45DD-4F58-AB38D3DD263F}"/>
              </a:ext>
            </a:extLst>
          </p:cNvPr>
          <p:cNvGrpSpPr/>
          <p:nvPr/>
        </p:nvGrpSpPr>
        <p:grpSpPr>
          <a:xfrm>
            <a:off x="3317654" y="845454"/>
            <a:ext cx="1539234" cy="962021"/>
            <a:chOff x="3317654" y="845454"/>
            <a:chExt cx="1539234" cy="9620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EB7A07-B1E8-26E7-49D0-567DB090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7654" y="845454"/>
              <a:ext cx="1539234" cy="9620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00A297-E3FF-2BA4-3D27-A015246398EF}"/>
                </a:ext>
              </a:extLst>
            </p:cNvPr>
            <p:cNvSpPr txBox="1"/>
            <p:nvPr/>
          </p:nvSpPr>
          <p:spPr>
            <a:xfrm>
              <a:off x="3531649" y="1022883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더 글로리 </a:t>
              </a:r>
              <a:b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시즌 </a:t>
              </a: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 </a:t>
              </a:r>
              <a:r>
                <a:rPr lang="ko-KR" altLang="en-US" sz="12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나왔대</a:t>
              </a:r>
              <a:endPara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D125ED1-77C9-F7ED-39BC-98C771621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20" y="1253715"/>
            <a:ext cx="3665973" cy="372188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8A1572-8F58-194C-89E7-13D8045126DC}"/>
              </a:ext>
            </a:extLst>
          </p:cNvPr>
          <p:cNvGrpSpPr/>
          <p:nvPr/>
        </p:nvGrpSpPr>
        <p:grpSpPr>
          <a:xfrm>
            <a:off x="4833290" y="767135"/>
            <a:ext cx="1590499" cy="1025179"/>
            <a:chOff x="4833290" y="767135"/>
            <a:chExt cx="1590499" cy="102517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E3C711-8328-F2ED-A47A-8BFB6E07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8698" y="767135"/>
              <a:ext cx="1519677" cy="10251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028F6-0BBA-2CD8-E38E-E511FDBAF335}"/>
                </a:ext>
              </a:extLst>
            </p:cNvPr>
            <p:cNvSpPr txBox="1"/>
            <p:nvPr/>
          </p:nvSpPr>
          <p:spPr>
            <a:xfrm>
              <a:off x="4833290" y="992106"/>
              <a:ext cx="1590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나 지금 </a:t>
              </a:r>
              <a:b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되게 신나</a:t>
              </a: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연진아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0E7A4-EC58-8511-A942-349299159E3C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자연어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natural language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나눔고딕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F8FEE-7C56-B0BA-B555-D0EFE138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47" y="1564257"/>
            <a:ext cx="1026546" cy="57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0E287-0699-AB13-DE8C-7E628C3F1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44" y="1564257"/>
            <a:ext cx="2180369" cy="31008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713FEEE-397A-68F6-0804-BD04D503E209}"/>
              </a:ext>
            </a:extLst>
          </p:cNvPr>
          <p:cNvGrpSpPr/>
          <p:nvPr/>
        </p:nvGrpSpPr>
        <p:grpSpPr>
          <a:xfrm>
            <a:off x="3317654" y="845454"/>
            <a:ext cx="1539234" cy="962021"/>
            <a:chOff x="3317654" y="845454"/>
            <a:chExt cx="1539234" cy="9620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EB7A07-B1E8-26E7-49D0-567DB090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7654" y="845454"/>
              <a:ext cx="1539234" cy="9620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00A297-E3FF-2BA4-3D27-A015246398EF}"/>
                </a:ext>
              </a:extLst>
            </p:cNvPr>
            <p:cNvSpPr txBox="1"/>
            <p:nvPr/>
          </p:nvSpPr>
          <p:spPr>
            <a:xfrm>
              <a:off x="3531649" y="1022883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더 글로리 </a:t>
              </a:r>
              <a:b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시즌 </a:t>
              </a: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 </a:t>
              </a:r>
              <a:r>
                <a:rPr lang="ko-KR" altLang="en-US" sz="12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나왔대</a:t>
              </a:r>
              <a:endPara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A4EAB524-AE55-75F4-A53B-AE58087DA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3259" y="1887493"/>
            <a:ext cx="2534065" cy="177470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5CC0CC-D457-7FE1-552A-A9CFB111081F}"/>
              </a:ext>
            </a:extLst>
          </p:cNvPr>
          <p:cNvGrpSpPr/>
          <p:nvPr/>
        </p:nvGrpSpPr>
        <p:grpSpPr>
          <a:xfrm>
            <a:off x="4867926" y="767135"/>
            <a:ext cx="1590499" cy="1025179"/>
            <a:chOff x="4867926" y="767135"/>
            <a:chExt cx="1590499" cy="102517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5F88A6-5BF8-FC62-6BD3-E66C09DB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8698" y="767135"/>
              <a:ext cx="1519677" cy="102517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326EEA-323C-84AB-7A2F-AA8E8A28A488}"/>
                </a:ext>
              </a:extLst>
            </p:cNvPr>
            <p:cNvSpPr txBox="1"/>
            <p:nvPr/>
          </p:nvSpPr>
          <p:spPr>
            <a:xfrm>
              <a:off x="4867926" y="1061381"/>
              <a:ext cx="159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?</a:t>
              </a:r>
              <a:endPara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8A57D-1FD2-93AA-CA29-9EE59DB14BE6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자연어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natural language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나눔고딕" pitchFamily="2" charset="-127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나눔고딕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F8FEE-7C56-B0BA-B555-D0EFE138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47" y="1564257"/>
            <a:ext cx="1026546" cy="57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0E287-0699-AB13-DE8C-7E628C3F1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44" y="1564257"/>
            <a:ext cx="2180369" cy="31008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FD3DB9-61DD-574F-F68E-4907EB1BF542}"/>
              </a:ext>
            </a:extLst>
          </p:cNvPr>
          <p:cNvGrpSpPr/>
          <p:nvPr/>
        </p:nvGrpSpPr>
        <p:grpSpPr>
          <a:xfrm>
            <a:off x="3317654" y="845454"/>
            <a:ext cx="1539234" cy="962021"/>
            <a:chOff x="3317654" y="845454"/>
            <a:chExt cx="1539234" cy="9620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EB7A07-B1E8-26E7-49D0-567DB090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7654" y="845454"/>
              <a:ext cx="1539234" cy="9620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00A297-E3FF-2BA4-3D27-A015246398EF}"/>
                </a:ext>
              </a:extLst>
            </p:cNvPr>
            <p:cNvSpPr txBox="1"/>
            <p:nvPr/>
          </p:nvSpPr>
          <p:spPr>
            <a:xfrm>
              <a:off x="3470740" y="1022883"/>
              <a:ext cx="1207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0011001001</a:t>
              </a:r>
            </a:p>
            <a:p>
              <a:pPr algn="ctr"/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101010101…</a:t>
              </a:r>
              <a:endPara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A4EAB524-AE55-75F4-A53B-AE58087DA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3259" y="1887493"/>
            <a:ext cx="2534065" cy="177470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5CC0CC-D457-7FE1-552A-A9CFB111081F}"/>
              </a:ext>
            </a:extLst>
          </p:cNvPr>
          <p:cNvGrpSpPr/>
          <p:nvPr/>
        </p:nvGrpSpPr>
        <p:grpSpPr>
          <a:xfrm>
            <a:off x="4867926" y="767135"/>
            <a:ext cx="1590499" cy="1025179"/>
            <a:chOff x="4867926" y="767135"/>
            <a:chExt cx="1590499" cy="102517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5F88A6-5BF8-FC62-6BD3-E66C09DB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8698" y="767135"/>
              <a:ext cx="1519677" cy="102517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326EEA-323C-84AB-7A2F-AA8E8A28A488}"/>
                </a:ext>
              </a:extLst>
            </p:cNvPr>
            <p:cNvSpPr txBox="1"/>
            <p:nvPr/>
          </p:nvSpPr>
          <p:spPr>
            <a:xfrm>
              <a:off x="4867926" y="999038"/>
              <a:ext cx="1590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01110010111</a:t>
              </a:r>
              <a:b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1101011011…</a:t>
              </a:r>
              <a:endPara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C94DA-E7AA-7967-4849-D3EE558F9236}"/>
              </a:ext>
            </a:extLst>
          </p:cNvPr>
          <p:cNvSpPr txBox="1"/>
          <p:nvPr/>
        </p:nvSpPr>
        <p:spPr>
          <a:xfrm>
            <a:off x="2141511" y="2252574"/>
            <a:ext cx="5816480" cy="769441"/>
          </a:xfrm>
          <a:prstGeom prst="rect">
            <a:avLst/>
          </a:prstGeom>
          <a:solidFill>
            <a:srgbClr val="19264A">
              <a:alpha val="90069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워드</a:t>
            </a:r>
            <a:r>
              <a:rPr kumimoji="1" lang="en-US" altLang="ko-KR" sz="4400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ko-KR" altLang="en-US" sz="4400" dirty="0" err="1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임베딩</a:t>
            </a:r>
            <a:r>
              <a:rPr kumimoji="1" lang="en-US" altLang="ko-KR" sz="2800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word embedding</a:t>
            </a:r>
            <a:endParaRPr kumimoji="1" lang="ko-Kore-KR" altLang="en-US" sz="4400" dirty="0">
              <a:solidFill>
                <a:schemeClr val="bg1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C55117-C018-8384-2C13-35D9D59BA97D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91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7115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워드 </a:t>
            </a:r>
            <a:r>
              <a:rPr lang="ko-KR" altLang="en-US" sz="4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임베딩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word embedding</a:t>
            </a:r>
            <a:endParaRPr lang="en-US" altLang="ko-KR" sz="4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0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426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워드 </a:t>
            </a:r>
            <a:r>
              <a:rPr lang="ko-KR" altLang="en-US" sz="2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임베딩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 embedding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Denotational Semantics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9DFA36-FCBB-BC31-CB70-1ADC4D2CC152}"/>
              </a:ext>
            </a:extLst>
          </p:cNvPr>
          <p:cNvGrpSpPr/>
          <p:nvPr/>
        </p:nvGrpSpPr>
        <p:grpSpPr>
          <a:xfrm>
            <a:off x="2299855" y="1789131"/>
            <a:ext cx="5673437" cy="1565237"/>
            <a:chOff x="2314514" y="1221952"/>
            <a:chExt cx="5263923" cy="14090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3F8FEE-7C56-B0BA-B555-D0EFE1382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1" y="1221952"/>
              <a:ext cx="1026546" cy="57831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775C15D-9B2E-1E6C-5FB1-7EB963D8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4514" y="1221952"/>
              <a:ext cx="5263923" cy="9210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374D2F-E43B-F8CA-CB4B-BFB340161029}"/>
                </a:ext>
              </a:extLst>
            </p:cNvPr>
            <p:cNvSpPr txBox="1"/>
            <p:nvPr/>
          </p:nvSpPr>
          <p:spPr>
            <a:xfrm>
              <a:off x="3760129" y="2230865"/>
              <a:ext cx="227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표시적 의미론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D7DB9-0266-3092-2D11-B255E7D887A3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80231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워드 </a:t>
            </a:r>
            <a:r>
              <a:rPr lang="ko-KR" altLang="en-US" sz="2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임베딩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 embedding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Denotational Semantics 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BC9889-C738-D5DB-1382-2EDF0048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634" y="1422283"/>
            <a:ext cx="4979400" cy="2672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DE5E4-8795-8953-E7F3-CFEE22862D51}"/>
              </a:ext>
            </a:extLst>
          </p:cNvPr>
          <p:cNvSpPr txBox="1"/>
          <p:nvPr/>
        </p:nvSpPr>
        <p:spPr>
          <a:xfrm>
            <a:off x="6501829" y="2250937"/>
            <a:ext cx="2522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Nuance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살리지 못함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새 의미 놓침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4D148C-30FC-BE8A-DB7A-A1BD98CC1ED8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9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3" y="306875"/>
            <a:ext cx="707924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워드 </a:t>
            </a:r>
            <a:r>
              <a:rPr lang="ko-KR" altLang="en-US" sz="2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임베딩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 embedding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Sparse Representation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One-Hot Encoding</a:t>
            </a:r>
            <a:endParaRPr lang="en-US" altLang="ko-KR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2A1AED-2449-2FB1-103B-3C35C0FED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373" y="1675926"/>
            <a:ext cx="3583295" cy="1791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AAB3C1-695A-4C98-CAA0-B076E196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282" y="3662200"/>
            <a:ext cx="3067478" cy="562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2BB79-669B-132E-4112-0AEC9E52D922}"/>
              </a:ext>
            </a:extLst>
          </p:cNvPr>
          <p:cNvSpPr txBox="1"/>
          <p:nvPr/>
        </p:nvSpPr>
        <p:spPr>
          <a:xfrm>
            <a:off x="5737299" y="2142962"/>
            <a:ext cx="242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Orthogonal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Similarity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표현 불가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9FAB95-FA04-5019-3B14-4749EFE12D5F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5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82309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워드 </a:t>
            </a:r>
            <a:r>
              <a:rPr lang="ko-KR" altLang="en-US" sz="2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임베딩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 embedding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Distributional Semantics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A804A6-8656-16F4-5A97-1C3FE7F3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24" y="1515664"/>
            <a:ext cx="5151324" cy="641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CBEEF-BCC2-E265-D959-BFEC93F84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644" y="2458622"/>
            <a:ext cx="6449284" cy="14045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ABD232-951B-804E-C275-2C1C6D0006BF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3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27337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워드 </a:t>
            </a:r>
            <a:r>
              <a:rPr lang="ko-KR" altLang="en-US" sz="2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임베딩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 embedding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Distributional Semantics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E5A61-F624-F3DF-CF34-64746C37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92" y="1686989"/>
            <a:ext cx="2383359" cy="21299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D64C9A-06E9-8CA6-1574-07E6EFA1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10" y="1686989"/>
            <a:ext cx="4778707" cy="212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125D2D-58AE-B47B-4F69-BA43E38159A0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9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 1 : 김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건호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 2 :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설지환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 3 :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원동연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ore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최동욱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ore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황의지 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 descr="사람, 실내이(가) 표시된 사진&#10;&#10;자동 생성된 설명">
            <a:extLst>
              <a:ext uri="{FF2B5EF4-FFF2-40B4-BE49-F238E27FC236}">
                <a16:creationId xmlns:a16="http://schemas.microsoft.com/office/drawing/2014/main" id="{EDAD8E49-4243-0DAD-CCD3-B8743A2BB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3" r="13882"/>
          <a:stretch/>
        </p:blipFill>
        <p:spPr>
          <a:xfrm rot="5400000">
            <a:off x="2044234" y="1293911"/>
            <a:ext cx="3354669" cy="3363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DE7C82-05F3-2B7D-8D3B-87179D3D44C4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1" y="1786920"/>
            <a:ext cx="7123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말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word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벡터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vector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표현하는 방법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word2vec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0010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12BDF-866A-4B95-9273-E71BB1C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289" y="1260631"/>
            <a:ext cx="6199904" cy="378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7F455-BF75-CB63-B3A1-5CBF444C8354}"/>
              </a:ext>
            </a:extLst>
          </p:cNvPr>
          <p:cNvSpPr txBox="1"/>
          <p:nvPr/>
        </p:nvSpPr>
        <p:spPr>
          <a:xfrm>
            <a:off x="3740722" y="1844386"/>
            <a:ext cx="2473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💡</a:t>
            </a:r>
            <a:r>
              <a:rPr lang="ko-KR" altLang="en-US" sz="20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Context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고려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3657E18-E943-7CE3-D2D6-327842195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19307" b="1"/>
          <a:stretch/>
        </p:blipFill>
        <p:spPr bwMode="auto">
          <a:xfrm>
            <a:off x="3205540" y="2493878"/>
            <a:ext cx="3543400" cy="212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83C287-47C6-6BDC-2349-B50C62D577E7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2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B37D23-91C3-B067-1CFC-67CFAA0C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8" y="1267691"/>
            <a:ext cx="4881229" cy="30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D81B587E-19A0-91E0-49F0-123F17D7C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3" t="8176" r="52583" b="82617"/>
          <a:stretch/>
        </p:blipFill>
        <p:spPr>
          <a:xfrm>
            <a:off x="6053137" y="1512093"/>
            <a:ext cx="878565" cy="1080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3888C0-2AD5-9F5C-4A33-1DA5AA491CC6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5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15638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skip-gram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C89DC-0A39-D9B0-532B-1025833F7E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60"/>
          <a:stretch/>
        </p:blipFill>
        <p:spPr>
          <a:xfrm>
            <a:off x="2253480" y="1055550"/>
            <a:ext cx="5617288" cy="2266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7D2B0-3145-5F7B-1148-E6DCCAA6DEE4}"/>
              </a:ext>
            </a:extLst>
          </p:cNvPr>
          <p:cNvSpPr txBox="1"/>
          <p:nvPr/>
        </p:nvSpPr>
        <p:spPr>
          <a:xfrm>
            <a:off x="2718125" y="3662200"/>
            <a:ext cx="468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</a:t>
            </a:r>
            <a:r>
              <a:rPr lang="ko-KR" altLang="en-US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Descent </a:t>
            </a:r>
            <a:r>
              <a:rPr lang="ko-KR" altLang="en-US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방식 파라미터 학습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58A4-30C6-BA49-35EC-E830139CCA40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79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0668C-4DA4-54F4-24EC-76DAACD1E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" t="33629" r="2022"/>
          <a:stretch/>
        </p:blipFill>
        <p:spPr>
          <a:xfrm>
            <a:off x="1832411" y="3440469"/>
            <a:ext cx="3276600" cy="111691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42F957-0B1E-A027-3F28-0D18556A29B6}"/>
              </a:ext>
            </a:extLst>
          </p:cNvPr>
          <p:cNvGrpSpPr/>
          <p:nvPr/>
        </p:nvGrpSpPr>
        <p:grpSpPr>
          <a:xfrm>
            <a:off x="2258733" y="964367"/>
            <a:ext cx="5635588" cy="2281688"/>
            <a:chOff x="2258733" y="964367"/>
            <a:chExt cx="5635588" cy="22816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DC9004-EC80-2688-076E-1BDEE48E5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18" r="9193" b="54039"/>
            <a:stretch/>
          </p:blipFill>
          <p:spPr>
            <a:xfrm>
              <a:off x="2323701" y="964367"/>
              <a:ext cx="5570620" cy="12467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C1386B-BB23-0E42-0F21-C2C771B9F340}"/>
                </a:ext>
              </a:extLst>
            </p:cNvPr>
            <p:cNvSpPr txBox="1"/>
            <p:nvPr/>
          </p:nvSpPr>
          <p:spPr>
            <a:xfrm>
              <a:off x="2258733" y="2211156"/>
              <a:ext cx="2313267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- T  : 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전체 </a:t>
              </a: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word</a:t>
              </a:r>
              <a:b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-  j  : center word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 </a:t>
              </a: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index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- m : window size (2m+1)</a:t>
              </a:r>
              <a:endPara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30D998-534B-34F7-4359-5F01A2B27BD5}"/>
              </a:ext>
            </a:extLst>
          </p:cNvPr>
          <p:cNvGrpSpPr/>
          <p:nvPr/>
        </p:nvGrpSpPr>
        <p:grpSpPr>
          <a:xfrm>
            <a:off x="5262267" y="2189067"/>
            <a:ext cx="3276896" cy="990997"/>
            <a:chOff x="5262267" y="2189067"/>
            <a:chExt cx="3276896" cy="990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42EBFD-2ED8-9F4B-815E-613610C200E6}"/>
                </a:ext>
              </a:extLst>
            </p:cNvPr>
            <p:cNvGrpSpPr/>
            <p:nvPr/>
          </p:nvGrpSpPr>
          <p:grpSpPr>
            <a:xfrm>
              <a:off x="5262267" y="2189067"/>
              <a:ext cx="3276896" cy="990997"/>
              <a:chOff x="5262267" y="2189067"/>
              <a:chExt cx="3276896" cy="99099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F8AFAB6-391A-912E-6BF3-61339733C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139" y="2189067"/>
                <a:ext cx="1394461" cy="395337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1CF3A0-7A60-BFF4-3B46-BDC97F86C9BF}"/>
                  </a:ext>
                </a:extLst>
              </p:cNvPr>
              <p:cNvGrpSpPr/>
              <p:nvPr/>
            </p:nvGrpSpPr>
            <p:grpSpPr>
              <a:xfrm>
                <a:off x="5263875" y="2534321"/>
                <a:ext cx="1441725" cy="388568"/>
                <a:chOff x="6945038" y="2688678"/>
                <a:chExt cx="1441725" cy="38856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A77BC6-23CC-C4FD-470C-CE19003A9660}"/>
                    </a:ext>
                  </a:extLst>
                </p:cNvPr>
                <p:cNvSpPr txBox="1"/>
                <p:nvPr/>
              </p:nvSpPr>
              <p:spPr>
                <a:xfrm>
                  <a:off x="6945038" y="2688678"/>
                  <a:ext cx="1441725" cy="388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center word</a:t>
                  </a:r>
                  <a:endPara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FAE1546C-40BF-B8C9-5C27-1CFBC3AF4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7076" t="5588" r="25984" b="6401"/>
                <a:stretch/>
              </p:blipFill>
              <p:spPr>
                <a:xfrm>
                  <a:off x="8101671" y="2708990"/>
                  <a:ext cx="236222" cy="347943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B17FC8-1DBF-4CC0-A3A4-CBCE2931AC36}"/>
                  </a:ext>
                </a:extLst>
              </p:cNvPr>
              <p:cNvSpPr txBox="1"/>
              <p:nvPr/>
            </p:nvSpPr>
            <p:spPr>
              <a:xfrm>
                <a:off x="6636436" y="2534321"/>
                <a:ext cx="1394462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가 주어졌을 때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,  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B13F6-D4E3-0FBA-A32D-ACB046A13636}"/>
                  </a:ext>
                </a:extLst>
              </p:cNvPr>
              <p:cNvSpPr txBox="1"/>
              <p:nvPr/>
            </p:nvSpPr>
            <p:spPr>
              <a:xfrm>
                <a:off x="5262267" y="2791496"/>
                <a:ext cx="3276896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context word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로서의          발생 확률</a:t>
                </a: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B0621A0-24BC-022C-975D-B72AD2F75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849" t="28098" r="50000"/>
            <a:stretch/>
          </p:blipFill>
          <p:spPr>
            <a:xfrm>
              <a:off x="7042256" y="2895807"/>
              <a:ext cx="448333" cy="28425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0AB702-8985-9A60-2BBE-755310B41BDA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53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56215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objective</a:t>
            </a:r>
            <a:r>
              <a:rPr lang="ko-KR" altLang="en-US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function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65F2F-D268-6510-4945-9E932297D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0"/>
          <a:stretch/>
        </p:blipFill>
        <p:spPr>
          <a:xfrm>
            <a:off x="2679471" y="1142999"/>
            <a:ext cx="5021156" cy="27487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6922192-782B-2F8A-D66A-D2020ECC4185}"/>
              </a:ext>
            </a:extLst>
          </p:cNvPr>
          <p:cNvGrpSpPr/>
          <p:nvPr/>
        </p:nvGrpSpPr>
        <p:grpSpPr>
          <a:xfrm>
            <a:off x="2523425" y="4016393"/>
            <a:ext cx="5149584" cy="424149"/>
            <a:chOff x="3325412" y="4033062"/>
            <a:chExt cx="4717151" cy="4241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82895D-C957-4D96-39F9-4D3C8DC10A33}"/>
                </a:ext>
              </a:extLst>
            </p:cNvPr>
            <p:cNvSpPr txBox="1"/>
            <p:nvPr/>
          </p:nvSpPr>
          <p:spPr>
            <a:xfrm>
              <a:off x="5733157" y="4057101"/>
              <a:ext cx="230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를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높이는 것이 목적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6B8F79-131B-9414-2209-A3138F7CC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898"/>
            <a:stretch/>
          </p:blipFill>
          <p:spPr>
            <a:xfrm>
              <a:off x="4460967" y="4033062"/>
              <a:ext cx="1326165" cy="3953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D7A99-ECCD-A094-3D17-A48A97F32303}"/>
                </a:ext>
              </a:extLst>
            </p:cNvPr>
            <p:cNvSpPr txBox="1"/>
            <p:nvPr/>
          </p:nvSpPr>
          <p:spPr>
            <a:xfrm>
              <a:off x="3325412" y="4057101"/>
              <a:ext cx="118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개별적인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528A9-3016-62B9-D264-96C7A63A4E23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6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67960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</a:t>
            </a:r>
            <a:r>
              <a:rPr lang="en-US" altLang="ko-KR" sz="1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probablity</a:t>
            </a:r>
            <a:endParaRPr sz="1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91648-9E4D-8A94-0D64-296264AB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52" b="31034"/>
          <a:stretch/>
        </p:blipFill>
        <p:spPr>
          <a:xfrm>
            <a:off x="2202633" y="1422539"/>
            <a:ext cx="4998267" cy="16331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B375032-C0DC-78D6-E9CC-5E3A829B9387}"/>
              </a:ext>
            </a:extLst>
          </p:cNvPr>
          <p:cNvGrpSpPr/>
          <p:nvPr/>
        </p:nvGrpSpPr>
        <p:grpSpPr>
          <a:xfrm>
            <a:off x="2544354" y="3379204"/>
            <a:ext cx="5022306" cy="1123957"/>
            <a:chOff x="2544354" y="3379204"/>
            <a:chExt cx="5022306" cy="1123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E3BE64-1E1B-2AE0-6466-8F7F7C9C7E07}"/>
                    </a:ext>
                  </a:extLst>
                </p:cNvPr>
                <p:cNvSpPr txBox="1"/>
                <p:nvPr/>
              </p:nvSpPr>
              <p:spPr>
                <a:xfrm>
                  <a:off x="3360420" y="3379204"/>
                  <a:ext cx="52687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𝑐𝑎𝑡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E3BE64-1E1B-2AE0-6466-8F7F7C9C7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420" y="3379204"/>
                  <a:ext cx="5268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953" r="-9302" b="-1290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5AB857-EAF8-CC96-FB49-96FA44C8D6CC}"/>
                    </a:ext>
                  </a:extLst>
                </p:cNvPr>
                <p:cNvSpPr txBox="1"/>
                <p:nvPr/>
              </p:nvSpPr>
              <p:spPr>
                <a:xfrm>
                  <a:off x="2544354" y="3743694"/>
                  <a:ext cx="5268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5AB857-EAF8-CC96-FB49-96FA44C8D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354" y="3743694"/>
                  <a:ext cx="52687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524" r="-7143" b="-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67E429-9259-D32F-BC84-2CEDE9CD66A0}"/>
                    </a:ext>
                  </a:extLst>
                </p:cNvPr>
                <p:cNvSpPr txBox="1"/>
                <p:nvPr/>
              </p:nvSpPr>
              <p:spPr>
                <a:xfrm>
                  <a:off x="3383280" y="4072003"/>
                  <a:ext cx="526874" cy="3608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a14:m>
                  <a:r>
                    <a:rPr lang="ko-KR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67E429-9259-D32F-BC84-2CEDE9CD6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280" y="4072003"/>
                  <a:ext cx="526874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14286" r="-14286" b="-2069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36ED64B-1201-85F2-EF86-41CF97216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228" y="3662200"/>
              <a:ext cx="235994" cy="2093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F80B105-399F-1A80-0041-FA1391EE4AF1}"/>
                </a:ext>
              </a:extLst>
            </p:cNvPr>
            <p:cNvCxnSpPr>
              <a:cxnSpLocks/>
            </p:cNvCxnSpPr>
            <p:nvPr/>
          </p:nvCxnSpPr>
          <p:spPr>
            <a:xfrm>
              <a:off x="3063738" y="4070229"/>
              <a:ext cx="243484" cy="250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AC3F31-8D2C-F2AE-CECD-DF6757538616}"/>
                </a:ext>
              </a:extLst>
            </p:cNvPr>
            <p:cNvSpPr txBox="1"/>
            <p:nvPr/>
          </p:nvSpPr>
          <p:spPr>
            <a:xfrm>
              <a:off x="4121694" y="3508311"/>
              <a:ext cx="1364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tx1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word itself</a:t>
              </a:r>
              <a:endPara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4B38B8-6271-E59A-C681-F808287178EF}"/>
                </a:ext>
              </a:extLst>
            </p:cNvPr>
            <p:cNvSpPr txBox="1"/>
            <p:nvPr/>
          </p:nvSpPr>
          <p:spPr>
            <a:xfrm>
              <a:off x="4121694" y="4195384"/>
              <a:ext cx="344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tx1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the context in which the word appears</a:t>
              </a:r>
              <a:endPara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801C10-83DB-5C5A-2D46-357B04F721BB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5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67960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</a:t>
            </a:r>
            <a:r>
              <a:rPr lang="en-US" altLang="ko-KR" sz="1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probablity</a:t>
            </a:r>
            <a:endParaRPr sz="1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D5DCF-6A48-A34E-8ADE-96537E864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284" b="-1"/>
          <a:stretch/>
        </p:blipFill>
        <p:spPr>
          <a:xfrm>
            <a:off x="1586302" y="1426682"/>
            <a:ext cx="5773275" cy="1432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F25388-6393-5D2B-3B68-7CED1BB20627}"/>
              </a:ext>
            </a:extLst>
          </p:cNvPr>
          <p:cNvSpPr txBox="1"/>
          <p:nvPr/>
        </p:nvSpPr>
        <p:spPr>
          <a:xfrm>
            <a:off x="2635822" y="3209637"/>
            <a:ext cx="538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💡</a:t>
            </a:r>
            <a:r>
              <a:rPr lang="ko-KR" altLang="en-US" sz="20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 </a:t>
            </a:r>
            <a:r>
              <a:rPr lang="en-US" altLang="ko-KR" sz="24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dot product </a:t>
            </a:r>
            <a:r>
              <a:rPr lang="en-US" altLang="ko-KR" sz="20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to gain probability</a:t>
            </a:r>
            <a:endParaRPr lang="ko-KR" altLang="en-US" sz="20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62EC-DF2B-0D07-617E-787741FC8832}"/>
              </a:ext>
            </a:extLst>
          </p:cNvPr>
          <p:cNvSpPr txBox="1"/>
          <p:nvPr/>
        </p:nvSpPr>
        <p:spPr>
          <a:xfrm>
            <a:off x="3194843" y="3560032"/>
            <a:ext cx="416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more </a:t>
            </a:r>
            <a:r>
              <a:rPr lang="en-US" altLang="ko-KR" sz="18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similar</a:t>
            </a:r>
            <a:r>
              <a:rPr lang="en-US" altLang="ko-KR" sz="18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400" dirty="0"/>
              <a:t>→</a:t>
            </a:r>
            <a:r>
              <a:rPr lang="en-US" altLang="ko-KR" sz="18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bigger</a:t>
            </a:r>
            <a:r>
              <a:rPr lang="en-US" altLang="ko-KR" sz="18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dot product </a:t>
            </a:r>
            <a:endParaRPr lang="ko-KR" altLang="en-US" sz="18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23D09D-BE95-0B72-CBB7-931FF254AFF8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2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67960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</a:t>
            </a:r>
            <a:r>
              <a:rPr lang="en-US" altLang="ko-KR" sz="1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probablity</a:t>
            </a:r>
            <a:endParaRPr sz="1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D5DCF-6A48-A34E-8ADE-96537E864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94" t="81451" r="8291" b="-1"/>
          <a:stretch/>
        </p:blipFill>
        <p:spPr>
          <a:xfrm>
            <a:off x="1819458" y="1197568"/>
            <a:ext cx="2808594" cy="7840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251F95D-4538-8754-6F2D-CB691305D651}"/>
              </a:ext>
            </a:extLst>
          </p:cNvPr>
          <p:cNvGrpSpPr/>
          <p:nvPr/>
        </p:nvGrpSpPr>
        <p:grpSpPr>
          <a:xfrm>
            <a:off x="5382378" y="1197568"/>
            <a:ext cx="2326979" cy="1170669"/>
            <a:chOff x="2210314" y="1197568"/>
            <a:chExt cx="2326979" cy="11706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F25388-6393-5D2B-3B68-7CED1BB20627}"/>
                </a:ext>
              </a:extLst>
            </p:cNvPr>
            <p:cNvSpPr txBox="1"/>
            <p:nvPr/>
          </p:nvSpPr>
          <p:spPr>
            <a:xfrm>
              <a:off x="2950543" y="2060460"/>
              <a:ext cx="9660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softmax</a:t>
              </a:r>
              <a:endPara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pic>
          <p:nvPicPr>
            <p:cNvPr id="21506" name="Picture 2" descr="Softmax Regression Explained with Python Example - Data Analytics">
              <a:extLst>
                <a:ext uri="{FF2B5EF4-FFF2-40B4-BE49-F238E27FC236}">
                  <a16:creationId xmlns:a16="http://schemas.microsoft.com/office/drawing/2014/main" id="{8A614919-D4F4-9061-070A-5690D7165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314" y="1197568"/>
              <a:ext cx="2326979" cy="86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8" name="Picture 4">
            <a:extLst>
              <a:ext uri="{FF2B5EF4-FFF2-40B4-BE49-F238E27FC236}">
                <a16:creationId xmlns:a16="http://schemas.microsoft.com/office/drawing/2014/main" id="{7671EC21-7CD8-F676-F4EA-27C23A17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611" y="2373628"/>
            <a:ext cx="2846648" cy="25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C3F5CA-E2F2-9CEE-F724-23CEAFA1BFB9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1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5064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gradient descent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4BD28-E949-CF3E-98CA-D35AF1AB4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382" y="1218154"/>
            <a:ext cx="6428509" cy="3003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2FDED3-ECA4-3389-AB28-ACD43C0FE825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2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75E800AB-ABF2-02F3-E2BC-4607D35CF742}"/>
              </a:ext>
            </a:extLst>
          </p:cNvPr>
          <p:cNvSpPr txBox="1"/>
          <p:nvPr/>
        </p:nvSpPr>
        <p:spPr>
          <a:xfrm>
            <a:off x="1408974" y="826042"/>
            <a:ext cx="6296843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 계획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Introduction to CS224n</a:t>
            </a:r>
            <a:endParaRPr lang="en-US" altLang="ko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자연어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natural language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이란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워드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임베딩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 embedding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말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벡터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vector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표현하는 방법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Word2vec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등장횟수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counting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이용하는 방법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GloVe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워드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임베딩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 embedding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evaluation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방법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Q&amp;A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053F38-627E-58A5-49E7-84047DAE2329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A0757-CDA9-683F-E43E-8EC9EA1C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76" y="1277336"/>
            <a:ext cx="4837943" cy="27959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25662C-F040-0992-FD8B-1158ED43C32E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2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44927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gradient descent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D237ADF-BCB0-0699-2EEA-37A9452A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074" y="1829722"/>
            <a:ext cx="3516642" cy="194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1AC8B2-EC1B-3D4A-427B-F9D3DF56E29E}"/>
                  </a:ext>
                </a:extLst>
              </p:cNvPr>
              <p:cNvSpPr txBox="1"/>
              <p:nvPr/>
            </p:nvSpPr>
            <p:spPr>
              <a:xfrm>
                <a:off x="5341621" y="2121377"/>
                <a:ext cx="3276600" cy="135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𝐽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- 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모든 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window 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안의 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corpus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대상</a:t>
                </a:r>
                <a:endPara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θ -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거의 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billions</a:t>
                </a: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에 가까울 정도로 많음</a:t>
                </a:r>
                <a:endPara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i="1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θ</m:t>
                    </m:r>
                  </m:oMath>
                </a14:m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)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를 구하는 것 </a:t>
                </a:r>
                <a:r>
                  <a:rPr lang="en-US" altLang="ko-KR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cost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</a:t>
                </a:r>
                <a:r>
                  <a:rPr lang="en-US" altLang="ko-KR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expensive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/>
                  <a:t>→</a:t>
                </a:r>
                <a:r>
                  <a:rPr lang="en-US" altLang="ko-KR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</a:t>
                </a:r>
                <a:r>
                  <a:rPr lang="en-US" altLang="ko-KR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Stochastic Gradient Descent (SGD)</a:t>
                </a:r>
                <a:endPara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1AC8B2-EC1B-3D4A-427B-F9D3DF56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21" y="2121377"/>
                <a:ext cx="3276600" cy="1358064"/>
              </a:xfrm>
              <a:prstGeom prst="rect">
                <a:avLst/>
              </a:prstGeom>
              <a:blipFill>
                <a:blip r:embed="rId5"/>
                <a:stretch>
                  <a:fillRect l="-558" r="-186" b="-4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2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7350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negative sampling</a:t>
            </a:r>
            <a:endParaRPr sz="1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1F0D5D-E2B8-BB89-B14A-5669A25B5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9" t="62380" r="7222" b="13207"/>
          <a:stretch/>
        </p:blipFill>
        <p:spPr>
          <a:xfrm>
            <a:off x="1463116" y="1399498"/>
            <a:ext cx="6093707" cy="1093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1AE7FF-D28F-7F8F-4EB4-33E1CC030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94" t="81451" r="8291" b="-1"/>
          <a:stretch/>
        </p:blipFill>
        <p:spPr>
          <a:xfrm>
            <a:off x="5931546" y="2032344"/>
            <a:ext cx="2808594" cy="784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10A8CC-A88F-3C00-D48B-B2EF5DA4552C}"/>
              </a:ext>
            </a:extLst>
          </p:cNvPr>
          <p:cNvSpPr txBox="1"/>
          <p:nvPr/>
        </p:nvSpPr>
        <p:spPr>
          <a:xfrm>
            <a:off x="2052878" y="2816431"/>
            <a:ext cx="359664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Probability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구할 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Vocabulary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있는 모든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word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대해 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dot product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진행해야 하는데 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b="1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too expensive</a:t>
            </a:r>
            <a:endParaRPr lang="ko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A9194C39-39EF-1BBB-B5A0-1209E020AE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3" t="8176" r="52583" b="82617"/>
          <a:stretch/>
        </p:blipFill>
        <p:spPr>
          <a:xfrm>
            <a:off x="6914985" y="2706216"/>
            <a:ext cx="1792687" cy="110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AA12-6A4E-23B8-2BEF-37654EB91E46}"/>
              </a:ext>
            </a:extLst>
          </p:cNvPr>
          <p:cNvSpPr txBox="1"/>
          <p:nvPr/>
        </p:nvSpPr>
        <p:spPr>
          <a:xfrm>
            <a:off x="2052878" y="4291239"/>
            <a:ext cx="3596640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→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negative sampling</a:t>
            </a:r>
            <a:endParaRPr lang="ko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391700-99BB-F5B3-9859-478DCD677E16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63792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negative sampling</a:t>
            </a:r>
            <a:endParaRPr sz="1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DF125-D36E-976C-EDC9-4F923F76D077}"/>
              </a:ext>
            </a:extLst>
          </p:cNvPr>
          <p:cNvSpPr txBox="1"/>
          <p:nvPr/>
        </p:nvSpPr>
        <p:spPr>
          <a:xfrm>
            <a:off x="2860946" y="1300238"/>
            <a:ext cx="4573523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💡</a:t>
            </a:r>
            <a:r>
              <a:rPr lang="ko-KR" altLang="en-US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center word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context word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의 쌍 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(original)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2) center word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와 의미 없는 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word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들의 쌍</a:t>
            </a:r>
            <a:endParaRPr lang="en-US" altLang="ko-KR" sz="15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(negative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sampling)</a:t>
            </a:r>
            <a:endParaRPr lang="ko-KR" altLang="en-US" sz="15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C48C22-CD63-47C4-ECDD-84E288A9CC19}"/>
              </a:ext>
            </a:extLst>
          </p:cNvPr>
          <p:cNvSpPr txBox="1"/>
          <p:nvPr/>
        </p:nvSpPr>
        <p:spPr>
          <a:xfrm>
            <a:off x="4353451" y="2625622"/>
            <a:ext cx="1546991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→</a:t>
            </a:r>
            <a:r>
              <a:rPr lang="en-US" altLang="ko-KR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학습에 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BAE39E-4167-8792-ABAC-24595F33745E}"/>
              </a:ext>
            </a:extLst>
          </p:cNvPr>
          <p:cNvSpPr txBox="1"/>
          <p:nvPr/>
        </p:nvSpPr>
        <p:spPr>
          <a:xfrm>
            <a:off x="3518850" y="3475739"/>
            <a:ext cx="3359028" cy="80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1)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경우 </a:t>
            </a:r>
            <a:r>
              <a:rPr lang="ko-KR" altLang="en-US" sz="1600" dirty="0"/>
              <a:t>→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function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적게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경우 </a:t>
            </a:r>
            <a:r>
              <a:rPr lang="ko-KR" altLang="en-US" sz="1600" dirty="0"/>
              <a:t>→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function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크게 </a:t>
            </a:r>
            <a:endParaRPr lang="ko-KR" altLang="en-US" sz="15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8B979-2DEA-AD5D-D166-78A39E4018B7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1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62173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negative sampling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08933-AE6B-61C6-D415-D622AD2C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202" y="1222790"/>
            <a:ext cx="6081053" cy="63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DF59E4-6D0F-4142-413D-9E5A6EA0D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62" y="2142962"/>
            <a:ext cx="2356789" cy="1859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5A9366-3105-A7AC-DE61-2AB6229188FF}"/>
                  </a:ext>
                </a:extLst>
              </p:cNvPr>
              <p:cNvSpPr txBox="1"/>
              <p:nvPr/>
            </p:nvSpPr>
            <p:spPr>
              <a:xfrm>
                <a:off x="1875202" y="1982942"/>
                <a:ext cx="3169238" cy="1303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−</m:t>
                    </m:r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𝑙𝑜𝑔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σ</m:t>
                    </m:r>
                  </m:oMath>
                </a14:m>
                <a:r>
                  <a:rPr lang="en-US" altLang="ko-KR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𝑜</m:t>
                        </m:r>
                      </m:sub>
                      <m:sup>
                        <m:r>
                          <a:rPr lang="en-US" altLang="ko-KR" b="0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b="0" i="1" dirty="0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b="0" i="1" dirty="0" smtClean="0">
                        <a:effectLst/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)</m:t>
                    </m:r>
                  </m:oMath>
                </a14:m>
                <a:endParaRPr lang="en-US" altLang="ko-KR" dirty="0"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context</a:t>
                </a:r>
                <a:r>
                  <a:rPr lang="en-US" altLang="ko-KR" b="1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word(</a:t>
                </a:r>
                <a:r>
                  <a:rPr lang="en-US" altLang="ko-KR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u)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와 </a:t>
                </a:r>
                <a:r>
                  <a:rPr lang="en-US" altLang="ko-KR" b="1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center word(v) 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사이의 유사성을 측정</a:t>
                </a:r>
                <a:endParaRPr lang="en-US" altLang="ko-KR" dirty="0"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→ 유사할수록 </a:t>
                </a:r>
                <a:r>
                  <a:rPr lang="en-US" altLang="ko-KR" sz="12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J </a:t>
                </a:r>
                <a:r>
                  <a:rPr lang="ko-KR" altLang="en-US" sz="1200" dirty="0" err="1">
                    <a:solidFill>
                      <a:schemeClr val="accent1">
                        <a:lumMod val="50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작아짐</a:t>
                </a:r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5A9366-3105-A7AC-DE61-2AB622918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02" y="1982942"/>
                <a:ext cx="3169238" cy="1303114"/>
              </a:xfrm>
              <a:prstGeom prst="rect">
                <a:avLst/>
              </a:prstGeom>
              <a:blipFill>
                <a:blip r:embed="rId6"/>
                <a:stretch>
                  <a:fillRect l="-577" b="-3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A2739-ADA7-4194-B6A7-165BE94AA9BF}"/>
                  </a:ext>
                </a:extLst>
              </p:cNvPr>
              <p:cNvSpPr txBox="1"/>
              <p:nvPr/>
            </p:nvSpPr>
            <p:spPr>
              <a:xfrm>
                <a:off x="1875202" y="3181852"/>
                <a:ext cx="3329258" cy="136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𝑘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𝑠𝑎𝑚𝑝𝑙𝑒𝑑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𝑖𝑛𝑑𝑖𝑐𝑒𝑠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𝑙𝑜𝑔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나눔고딕OTF" panose="020D0604000000000000" pitchFamily="34" charset="-127"/>
                            <a:ea typeface="나눔고딕OTF" panose="020D0604000000000000" pitchFamily="34" charset="-127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</m:ctrlPr>
                          </m:sSub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−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고딕OTF" panose="020D0604000000000000" pitchFamily="34" charset="-127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나눔고딕OTF" panose="020D0604000000000000" pitchFamily="34" charset="-127"/>
                            <a:ea typeface="나눔고딕OTF" panose="020D0604000000000000" pitchFamily="34" charset="-127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negative sample(u)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과 </a:t>
                </a:r>
                <a:r>
                  <a:rPr lang="en-US" altLang="ko-KR" b="1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center word(v) </a:t>
                </a:r>
                <a:r>
                  <a:rPr lang="ko-KR" altLang="en-US" dirty="0">
                    <a:effectLst/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간의 유사성 측정</a:t>
                </a:r>
                <a:endParaRPr lang="en-US" altLang="ko-KR" dirty="0"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→ 유사할수록 </a:t>
                </a:r>
                <a:r>
                  <a:rPr lang="en-US" altLang="ko-KR" sz="12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J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커짐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A2739-ADA7-4194-B6A7-165BE94A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02" y="3181852"/>
                <a:ext cx="3329258" cy="1362296"/>
              </a:xfrm>
              <a:prstGeom prst="rect">
                <a:avLst/>
              </a:prstGeom>
              <a:blipFill>
                <a:blip r:embed="rId7"/>
                <a:stretch>
                  <a:fillRect l="-549" t="-15247" b="-3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A68F326-EB4F-AFDB-5F55-327DA58F1D72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9EFBBB-CAFC-9270-E033-E397CB864FFC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56215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말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을 벡터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vector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로 표현하는 방법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word2vec </a:t>
            </a:r>
            <a:r>
              <a:rPr lang="en-US" altLang="ko-KR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 </a:t>
            </a:r>
            <a:r>
              <a:rPr lang="ko-KR" altLang="en-US" sz="1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한계</a:t>
            </a:r>
            <a:endParaRPr sz="24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B04F-999E-A58F-2353-AC5F14FE4CB9}"/>
              </a:ext>
            </a:extLst>
          </p:cNvPr>
          <p:cNvSpPr txBox="1"/>
          <p:nvPr/>
        </p:nvSpPr>
        <p:spPr>
          <a:xfrm>
            <a:off x="2393509" y="1852322"/>
            <a:ext cx="559308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장점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단어와 단어 사이의 유사도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잘 드러냄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단점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말뭉치 전체적인 통계 정보를 반영하지 못함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단순히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window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이내의 단어만 학습함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2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786920"/>
            <a:ext cx="685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등장횟수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Counting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이용하는 방법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GloVe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15110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2081F7-A873-ECE8-0539-F1EFDA21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96" y="1286981"/>
            <a:ext cx="5869880" cy="2724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19C682-6775-7901-6617-8BE5223C4C28}"/>
              </a:ext>
            </a:extLst>
          </p:cNvPr>
          <p:cNvSpPr txBox="1"/>
          <p:nvPr/>
        </p:nvSpPr>
        <p:spPr>
          <a:xfrm>
            <a:off x="1864803" y="4216252"/>
            <a:ext cx="695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 동시 등장 행렬의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row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벡터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한 단어의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 vector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사용 할 수 있다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하지만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sparse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 때문에 매우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비효율적임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B1630-8439-F24E-EE23-6D1A361F1D91}"/>
              </a:ext>
            </a:extLst>
          </p:cNvPr>
          <p:cNvSpPr txBox="1"/>
          <p:nvPr/>
        </p:nvSpPr>
        <p:spPr>
          <a:xfrm>
            <a:off x="1864803" y="878398"/>
            <a:ext cx="554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 등장 행렬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(Co-occurrence matrix)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D3AE1-AC78-B035-2189-DD53CB5A906B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CA6F6-0304-A636-8FAB-BFAF049A9722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Google Shape;83;p16">
              <a:extLst>
                <a:ext uri="{FF2B5EF4-FFF2-40B4-BE49-F238E27FC236}">
                  <a16:creationId xmlns:a16="http://schemas.microsoft.com/office/drawing/2014/main" id="{B9FC55D3-3E3C-D559-5A74-F38B5EFD2AEC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439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F2701D-CFE1-D76E-6274-53B4B6A4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680" y="1685953"/>
            <a:ext cx="6201391" cy="2727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D8624-E6E9-70AD-8C77-CFFA54454204}"/>
              </a:ext>
            </a:extLst>
          </p:cNvPr>
          <p:cNvSpPr txBox="1"/>
          <p:nvPr/>
        </p:nvSpPr>
        <p:spPr>
          <a:xfrm>
            <a:off x="1864803" y="87839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 등장 확률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54948-DC6D-391F-08E3-24B4AD6E66D9}"/>
              </a:ext>
            </a:extLst>
          </p:cNvPr>
          <p:cNvSpPr txBox="1"/>
          <p:nvPr/>
        </p:nvSpPr>
        <p:spPr>
          <a:xfrm>
            <a:off x="1864803" y="4424757"/>
            <a:ext cx="695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두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steam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모두 관련이 있거나 없는 경우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~1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한가지 단어에만 관련이 있는 경우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멀어짐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1F2F4F-32BD-83A3-EAF3-375050958D2D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37C876-1666-F9CD-A18A-F92AB9194F74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Google Shape;83;p16">
              <a:extLst>
                <a:ext uri="{FF2B5EF4-FFF2-40B4-BE49-F238E27FC236}">
                  <a16:creationId xmlns:a16="http://schemas.microsoft.com/office/drawing/2014/main" id="{52BAA0C4-9A19-5D03-C68C-312B7C733F23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30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B1A46-3F50-2032-EED9-4C78FBD4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98" y="1525610"/>
            <a:ext cx="6009417" cy="2895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30B1F-052B-7F1D-E621-C9AD2B980A40}"/>
              </a:ext>
            </a:extLst>
          </p:cNvPr>
          <p:cNvSpPr txBox="1"/>
          <p:nvPr/>
        </p:nvSpPr>
        <p:spPr>
          <a:xfrm>
            <a:off x="1864803" y="87839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 등장 확률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C7F8-FFAD-B83D-63CE-5F9ABA23F82C}"/>
              </a:ext>
            </a:extLst>
          </p:cNvPr>
          <p:cNvSpPr txBox="1"/>
          <p:nvPr/>
        </p:nvSpPr>
        <p:spPr>
          <a:xfrm>
            <a:off x="1864803" y="4424757"/>
            <a:ext cx="695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두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steam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모두 관련이 있거나 없는 경우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~1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 단어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한가지 단어에만 관련이 있는 경우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멀어짐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25DAFE-3910-388F-30A1-3B3E5D6ED96E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605FD6-1E22-3640-182F-C9CB62EBF955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Google Shape;83;p16">
              <a:extLst>
                <a:ext uri="{FF2B5EF4-FFF2-40B4-BE49-F238E27FC236}">
                  <a16:creationId xmlns:a16="http://schemas.microsoft.com/office/drawing/2014/main" id="{418A4021-D352-7589-9059-A41447EE3811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0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 계획</a:t>
            </a:r>
            <a:endParaRPr lang="en-US" altLang="ko-KR" sz="4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33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40BCF-6AE5-62E9-3767-DCBDC0FB3ED3}"/>
              </a:ext>
            </a:extLst>
          </p:cNvPr>
          <p:cNvSpPr txBox="1"/>
          <p:nvPr/>
        </p:nvSpPr>
        <p:spPr>
          <a:xfrm>
            <a:off x="1883126" y="1561488"/>
            <a:ext cx="2511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Word2vec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8BF66-5EAF-CAEE-D8B0-726E04D89182}"/>
              </a:ext>
            </a:extLst>
          </p:cNvPr>
          <p:cNvSpPr txBox="1"/>
          <p:nvPr/>
        </p:nvSpPr>
        <p:spPr>
          <a:xfrm>
            <a:off x="5596766" y="1561488"/>
            <a:ext cx="314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 등장 행렬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5393E-6407-0CDE-32D5-94F4C515B0FC}"/>
              </a:ext>
            </a:extLst>
          </p:cNvPr>
          <p:cNvSpPr txBox="1"/>
          <p:nvPr/>
        </p:nvSpPr>
        <p:spPr>
          <a:xfrm>
            <a:off x="1408975" y="2826000"/>
            <a:ext cx="3504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단어와 단어 사이의 유사도를 잘 드러냄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말뭉치 전체적인 통계 정보를 반영하지 못함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단순히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이내의 단어만 학습함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8A82E-4E4D-8B59-BD55-A736D5A9E677}"/>
              </a:ext>
            </a:extLst>
          </p:cNvPr>
          <p:cNvSpPr txBox="1"/>
          <p:nvPr/>
        </p:nvSpPr>
        <p:spPr>
          <a:xfrm>
            <a:off x="5417333" y="2825203"/>
            <a:ext cx="350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정보를 잘 드러내고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sparse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69A68-DBCD-A5B3-E700-170C2EC54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739" y="1415924"/>
            <a:ext cx="978974" cy="97897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D60E31-3783-FCA4-DC08-27D62ED3E25E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FB4302-1004-4278-32E2-CB4EE5C6D002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Google Shape;83;p16">
              <a:extLst>
                <a:ext uri="{FF2B5EF4-FFF2-40B4-BE49-F238E27FC236}">
                  <a16:creationId xmlns:a16="http://schemas.microsoft.com/office/drawing/2014/main" id="{F6EAD95A-80CC-09ED-6636-08D742FB8989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CE1160-D3DE-90C8-CDB9-BF7D8714229B}"/>
                  </a:ext>
                </a:extLst>
              </p:cNvPr>
              <p:cNvSpPr txBox="1"/>
              <p:nvPr/>
            </p:nvSpPr>
            <p:spPr>
              <a:xfrm>
                <a:off x="1706880" y="1187571"/>
                <a:ext cx="7437118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Word2vec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𝒋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내적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두 단어의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유사성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의미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CE1160-D3DE-90C8-CDB9-BF7D8714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1187571"/>
                <a:ext cx="7437118" cy="429220"/>
              </a:xfrm>
              <a:prstGeom prst="rect">
                <a:avLst/>
              </a:prstGeom>
              <a:blipFill>
                <a:blip r:embed="rId4"/>
                <a:stretch>
                  <a:fillRect l="-820" t="-8571" b="-1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E7BA7-F42E-BC90-9794-50BF09D2C096}"/>
                  </a:ext>
                </a:extLst>
              </p:cNvPr>
              <p:cNvSpPr txBox="1"/>
              <p:nvPr/>
            </p:nvSpPr>
            <p:spPr>
              <a:xfrm>
                <a:off x="1706880" y="2852928"/>
                <a:ext cx="7291978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GloVe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𝒋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내적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통해 두 단어가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동시 등장할 확률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	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표현함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E7BA7-F42E-BC90-9794-50BF09D2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2852928"/>
                <a:ext cx="7291978" cy="732573"/>
              </a:xfrm>
              <a:prstGeom prst="rect">
                <a:avLst/>
              </a:prstGeom>
              <a:blipFill>
                <a:blip r:embed="rId5"/>
                <a:stretch>
                  <a:fillRect l="-836" t="-4167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DC07BA9-1EB7-0FD7-4F99-65D2AB5A9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25115" y="1876044"/>
            <a:ext cx="829056" cy="829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89EB79-9CD2-ACA4-BDFB-8007BCC91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379" y="3733329"/>
            <a:ext cx="3649293" cy="732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0C40F-4CE2-1F68-A541-6290D1D6348A}"/>
                  </a:ext>
                </a:extLst>
              </p:cNvPr>
              <p:cNvSpPr txBox="1"/>
              <p:nvPr/>
            </p:nvSpPr>
            <p:spPr>
              <a:xfrm>
                <a:off x="3079379" y="4381501"/>
                <a:ext cx="4714792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내적값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log(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동시 등장 확률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0C40F-4CE2-1F68-A541-6290D1D6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79" y="4381501"/>
                <a:ext cx="4714792" cy="325089"/>
              </a:xfrm>
              <a:prstGeom prst="rect">
                <a:avLst/>
              </a:prstGeom>
              <a:blipFill>
                <a:blip r:embed="rId8"/>
                <a:stretch>
                  <a:fillRect l="-388" t="-3774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DD316F-B0D8-A5F2-EED9-1C915098B71B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450280F-36EE-9133-517A-73B1C437E4F3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Google Shape;83;p16">
              <a:extLst>
                <a:ext uri="{FF2B5EF4-FFF2-40B4-BE49-F238E27FC236}">
                  <a16:creationId xmlns:a16="http://schemas.microsoft.com/office/drawing/2014/main" id="{4DD11A47-A745-0D8F-B1D2-65638DB1A5E2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84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CB3E7B-3765-4F12-0760-7293C11CE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03" y="1476222"/>
            <a:ext cx="4067743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553DA-8004-1CB1-68E0-F802F787C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63" y="1451083"/>
            <a:ext cx="2593217" cy="1395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D5958-4539-30C8-1607-9CB95A11556C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 function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1424-9BC2-EA6C-17F4-E9288CA73D13}"/>
                  </a:ext>
                </a:extLst>
              </p:cNvPr>
              <p:cNvSpPr txBox="1"/>
              <p:nvPr/>
            </p:nvSpPr>
            <p:spPr>
              <a:xfrm>
                <a:off x="1762543" y="3185146"/>
                <a:ext cx="6954737" cy="1697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:</m:t>
                    </m:r>
                  </m:oMath>
                </a14:m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가중치 함수</a:t>
                </a:r>
                <a:endPara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두 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Word vector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내적값</a:t>
                </a:r>
                <a:endPara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sz="1600" i="1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에</m:t>
                    </m:r>
                  </m:oMath>
                </a14:m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대한 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: </m:t>
                    </m:r>
                  </m:oMath>
                </a14:m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Co-occurrence matrix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en-US" altLang="ko-KR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행 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열 값</a:t>
                </a:r>
                <a:endPara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1424-9BC2-EA6C-17F4-E9288CA7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43" y="3185146"/>
                <a:ext cx="6954737" cy="1697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457E63-40B7-34C9-9CDE-A299315B08F9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F36F0D-2FC6-D463-B504-A08F1DCC3DCA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Google Shape;83;p16">
              <a:extLst>
                <a:ext uri="{FF2B5EF4-FFF2-40B4-BE49-F238E27FC236}">
                  <a16:creationId xmlns:a16="http://schemas.microsoft.com/office/drawing/2014/main" id="{6E164535-D239-1F47-CECB-6045D1392CE0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169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CB3E7B-3765-4F12-0760-7293C11CE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03" y="1476222"/>
            <a:ext cx="4067743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553DA-8004-1CB1-68E0-F802F787C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63" y="1451083"/>
            <a:ext cx="2593217" cy="1395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D5958-4539-30C8-1607-9CB95A11556C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 function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7B14B-E8E9-35A7-313A-3ABF4D53298A}"/>
                  </a:ext>
                </a:extLst>
              </p:cNvPr>
              <p:cNvSpPr txBox="1"/>
              <p:nvPr/>
            </p:nvSpPr>
            <p:spPr>
              <a:xfrm>
                <a:off x="1762543" y="3185146"/>
                <a:ext cx="6954737" cy="1589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지나치게 높다고 해서 지나친 가중치를 주지 않기 위해서 함수의    </a:t>
                </a:r>
                <a:endParaRPr lang="en-US" altLang="ko-KR" sz="1600" b="0" i="0" dirty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최대값을 정함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최대값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</a:p>
              <a:p>
                <a:endParaRPr lang="ko-KR" altLang="en-US" sz="1600" b="0" i="0" dirty="0">
                  <a:solidFill>
                    <a:srgbClr val="222222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l"/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ex)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'It is'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같은 불용어의 동시 등장 빈도수가 높다고 해서 지나친 가중을 </a:t>
                </a:r>
                <a:endParaRPr lang="en-US" altLang="ko-KR" sz="1600" b="0" i="0" dirty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l"/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받아서는 안됨</a:t>
                </a:r>
                <a:endParaRPr lang="ko-KR" altLang="en-US" sz="1600" b="0" i="0" dirty="0">
                  <a:solidFill>
                    <a:srgbClr val="222222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7B14B-E8E9-35A7-313A-3ABF4D532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43" y="3185146"/>
                <a:ext cx="6954737" cy="1589474"/>
              </a:xfrm>
              <a:prstGeom prst="rect">
                <a:avLst/>
              </a:prstGeom>
              <a:blipFill>
                <a:blip r:embed="rId6"/>
                <a:stretch>
                  <a:fillRect l="-438" t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322165-A0C6-6E52-38A2-8A69D2F45CD4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9E6559-1FAC-979A-A472-8C5C1FF717C2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Google Shape;83;p16">
              <a:extLst>
                <a:ext uri="{FF2B5EF4-FFF2-40B4-BE49-F238E27FC236}">
                  <a16:creationId xmlns:a16="http://schemas.microsoft.com/office/drawing/2014/main" id="{397BD7A1-DA56-9684-019D-152CF3473A52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02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6B62D-E8B9-25D1-5D08-C1C67D41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80" y="1527986"/>
            <a:ext cx="5511649" cy="3308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0218F1-9E3C-E096-7E51-44A7FF8E6ADE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Result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EDE7C7-3290-F1A8-479D-A589BF26123B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E6DCF53-FAF1-0236-9735-EA3A527AA3DF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Google Shape;83;p16">
              <a:extLst>
                <a:ext uri="{FF2B5EF4-FFF2-40B4-BE49-F238E27FC236}">
                  <a16:creationId xmlns:a16="http://schemas.microsoft.com/office/drawing/2014/main" id="{1A623C2B-BF5A-EAA2-CA64-6D062160B9AE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등장횟수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Counting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를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이용하는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r>
                <a:rPr lang="en-US" altLang="ko-KR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: </a:t>
              </a:r>
              <a:r>
                <a:rPr lang="en-US" altLang="ko-KR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GloVe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33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786920"/>
            <a:ext cx="685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워드 </a:t>
            </a:r>
            <a:r>
              <a:rPr lang="ko-KR" altLang="en-US" sz="4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임베딩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Word Embedding 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Evaluation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endParaRPr lang="en-US" altLang="ko-KR" sz="4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21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19E98-20A5-A403-91C5-125E6027E7C1}"/>
              </a:ext>
            </a:extLst>
          </p:cNvPr>
          <p:cNvSpPr txBox="1"/>
          <p:nvPr/>
        </p:nvSpPr>
        <p:spPr>
          <a:xfrm>
            <a:off x="1335465" y="1201362"/>
            <a:ext cx="7770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Intrinsic </a:t>
            </a:r>
          </a:p>
          <a:p>
            <a:pPr algn="l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Evaluation on a specific/intermediate subtask</a:t>
            </a:r>
          </a:p>
          <a:p>
            <a:pPr algn="l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 to compute</a:t>
            </a:r>
          </a:p>
          <a:p>
            <a:pPr algn="l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Not clear if really helpful unless correlation to real task is established</a:t>
            </a:r>
          </a:p>
          <a:p>
            <a:pPr algn="l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→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 vector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직접적으로 평가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Extrinsic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Evaluation on a real task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Can take a long time to compute accuracy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→ 현실 세계에서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 vector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유용성 평가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AF5C61-0F27-C0FE-4F97-FBF9A48FC3BC}"/>
              </a:ext>
            </a:extLst>
          </p:cNvPr>
          <p:cNvCxnSpPr/>
          <p:nvPr/>
        </p:nvCxnSpPr>
        <p:spPr>
          <a:xfrm>
            <a:off x="1181088" y="2934586"/>
            <a:ext cx="7962912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DF5F23-DB63-6A29-74CD-215FD3793A4D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2C6A8F-6570-57A7-F346-070EC7E15D99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Google Shape;83;p16">
              <a:extLst>
                <a:ext uri="{FF2B5EF4-FFF2-40B4-BE49-F238E27FC236}">
                  <a16:creationId xmlns:a16="http://schemas.microsoft.com/office/drawing/2014/main" id="{C4DAAC54-83DB-D777-E248-3A9562263CAB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워드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임베딩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word</a:t>
              </a:r>
              <a:r>
                <a:rPr lang="en-US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embedding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평가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evaluation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51D63-4700-D7FD-2FCD-446013DABAFC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Intrinsic Evaluation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E9A8D9-A0B3-2317-AAAD-CAC13C89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03" y="1981117"/>
            <a:ext cx="6201640" cy="118126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42AD7CB-ABDC-B4B8-CEEC-67AF75B86A46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1E8D7F-CB00-7836-2121-FE511E6767DE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Google Shape;83;p16">
              <a:extLst>
                <a:ext uri="{FF2B5EF4-FFF2-40B4-BE49-F238E27FC236}">
                  <a16:creationId xmlns:a16="http://schemas.microsoft.com/office/drawing/2014/main" id="{26B79E91-D0AE-4F83-E1C7-181902954A69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워드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임베딩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word</a:t>
              </a:r>
              <a:r>
                <a:rPr lang="en-US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embedding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평가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evaluation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26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51D63-4700-D7FD-2FCD-446013DABAFC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Intrinsic Evaluation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9AF77E-43BE-02E2-0FDF-FEE457FA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86" y="1510210"/>
            <a:ext cx="4257064" cy="324045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7E15E3C-54C4-1A71-A11C-080645CAECA6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37F1B32-3DEC-F956-76B2-964679B6480E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Google Shape;83;p16">
              <a:extLst>
                <a:ext uri="{FF2B5EF4-FFF2-40B4-BE49-F238E27FC236}">
                  <a16:creationId xmlns:a16="http://schemas.microsoft.com/office/drawing/2014/main" id="{E4696BB6-9FE6-2BD9-C50B-7CDB3F91D270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워드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임베딩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word</a:t>
              </a:r>
              <a:r>
                <a:rPr lang="en-US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embedding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평가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evaluation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04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51D63-4700-D7FD-2FCD-446013DABAFC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Intrinsic Evaluation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B48E47-3D20-1690-E833-B9C35900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411" y="1407960"/>
            <a:ext cx="4067743" cy="222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F90A69-0EE9-79F8-B839-0CC69A8C060B}"/>
              </a:ext>
            </a:extLst>
          </p:cNvPr>
          <p:cNvSpPr txBox="1"/>
          <p:nvPr/>
        </p:nvSpPr>
        <p:spPr>
          <a:xfrm>
            <a:off x="1864803" y="3662200"/>
            <a:ext cx="695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Sem(Semantic)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의미의 유사성 평가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Syn(Syntactic)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형태와 구문 구조의 유사성 평가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Tot(Total)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단어의 전체적인 유사성 평가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7BC036-0119-E8C5-0ED4-40B1E278841D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8686D8-48F9-001E-4F5C-18C22905CC4B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Google Shape;83;p16">
              <a:extLst>
                <a:ext uri="{FF2B5EF4-FFF2-40B4-BE49-F238E27FC236}">
                  <a16:creationId xmlns:a16="http://schemas.microsoft.com/office/drawing/2014/main" id="{12B6003A-D6E5-0BD7-B8AB-95B91E981C40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워드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임베딩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word</a:t>
              </a:r>
              <a:r>
                <a:rPr lang="en-US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embedding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평가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evaluation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00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 계획</a:t>
            </a:r>
            <a:endParaRPr lang="en-US" altLang="ko-KR"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6DBC334-8495-D7F6-F434-DCE3512CAEF7}"/>
              </a:ext>
            </a:extLst>
          </p:cNvPr>
          <p:cNvSpPr txBox="1"/>
          <p:nvPr/>
        </p:nvSpPr>
        <p:spPr>
          <a:xfrm>
            <a:off x="5179219" y="912606"/>
            <a:ext cx="4013816" cy="467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10. Transformers and Pretraining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11. Question Answering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12. Natural Language Generation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13. Coreference Resolution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14. T5 and Large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15. Add Knowledge to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16. Social &amp; Ethical Considerations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17. Model Analysis and Explanation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18. Future of NLP + Deep Learning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C73B7C-7B26-0360-305D-4960795D51E2}"/>
              </a:ext>
            </a:extLst>
          </p:cNvPr>
          <p:cNvGrpSpPr/>
          <p:nvPr/>
        </p:nvGrpSpPr>
        <p:grpSpPr>
          <a:xfrm>
            <a:off x="1274435" y="621294"/>
            <a:ext cx="4013834" cy="4493508"/>
            <a:chOff x="1274435" y="621294"/>
            <a:chExt cx="4013834" cy="4493508"/>
          </a:xfrm>
        </p:grpSpPr>
        <p:sp>
          <p:nvSpPr>
            <p:cNvPr id="2" name="Google Shape;67;p14">
              <a:extLst>
                <a:ext uri="{FF2B5EF4-FFF2-40B4-BE49-F238E27FC236}">
                  <a16:creationId xmlns:a16="http://schemas.microsoft.com/office/drawing/2014/main" id="{9EB5C7E8-B2DD-CB02-AD02-F88E738AA667}"/>
                </a:ext>
              </a:extLst>
            </p:cNvPr>
            <p:cNvSpPr txBox="1"/>
            <p:nvPr/>
          </p:nvSpPr>
          <p:spPr>
            <a:xfrm>
              <a:off x="1274453" y="621294"/>
              <a:ext cx="4013816" cy="449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intro &amp; Word Vectors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Neural Classifiers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Backprop and Neural Networks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Syntactic Structure and Dependency Parsing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Recurrent Neural networks (RNNs)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Simple and LSTM RNNs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Translation, Seq2Seq, Attention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sng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Final Projects; Practical Tips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Self-Attention and Transformers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Transformers and Pretraining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769E3D-E7C4-BD1B-B08C-77D5D460138F}"/>
                </a:ext>
              </a:extLst>
            </p:cNvPr>
            <p:cNvSpPr/>
            <p:nvPr/>
          </p:nvSpPr>
          <p:spPr>
            <a:xfrm>
              <a:off x="1274441" y="819393"/>
              <a:ext cx="3904760" cy="773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B0F3D9-2A3F-A326-A60D-E7C14168B747}"/>
                </a:ext>
              </a:extLst>
            </p:cNvPr>
            <p:cNvSpPr/>
            <p:nvPr/>
          </p:nvSpPr>
          <p:spPr>
            <a:xfrm>
              <a:off x="1274441" y="1675553"/>
              <a:ext cx="3904766" cy="11818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BC29FC-5D5A-C6F5-EA86-669870A7F441}"/>
                </a:ext>
              </a:extLst>
            </p:cNvPr>
            <p:cNvSpPr/>
            <p:nvPr/>
          </p:nvSpPr>
          <p:spPr>
            <a:xfrm>
              <a:off x="1274435" y="2944390"/>
              <a:ext cx="3904766" cy="2024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B37988-4F7F-7E9C-B128-F6DE071F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83" y="1149911"/>
            <a:ext cx="3837244" cy="36867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ED09C4-F924-0F1D-249C-1F691E6DC9DF}"/>
              </a:ext>
            </a:extLst>
          </p:cNvPr>
          <p:cNvSpPr/>
          <p:nvPr/>
        </p:nvSpPr>
        <p:spPr>
          <a:xfrm>
            <a:off x="5312545" y="1502797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E4637D-BF65-E594-ACB3-7E73038ED7CD}"/>
              </a:ext>
            </a:extLst>
          </p:cNvPr>
          <p:cNvSpPr/>
          <p:nvPr/>
        </p:nvSpPr>
        <p:spPr>
          <a:xfrm>
            <a:off x="5306903" y="1933134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AE965-FB2D-FC4E-B9ED-EBF4660B01E0}"/>
              </a:ext>
            </a:extLst>
          </p:cNvPr>
          <p:cNvSpPr/>
          <p:nvPr/>
        </p:nvSpPr>
        <p:spPr>
          <a:xfrm>
            <a:off x="5306903" y="3019896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40DC7-45F4-ED6A-A91D-931114890CD8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972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2DAC2C-35D3-AC13-A9C2-3BF951F2F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38" y="1407960"/>
            <a:ext cx="4804198" cy="3499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B703D-E109-4467-257C-D67CF28D8F96}"/>
              </a:ext>
            </a:extLst>
          </p:cNvPr>
          <p:cNvSpPr txBox="1"/>
          <p:nvPr/>
        </p:nvSpPr>
        <p:spPr>
          <a:xfrm>
            <a:off x="1864803" y="897448"/>
            <a:ext cx="406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Extrinsic Evaluation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357F2E-4257-71B7-789C-143488755E64}"/>
              </a:ext>
            </a:extLst>
          </p:cNvPr>
          <p:cNvGrpSpPr/>
          <p:nvPr/>
        </p:nvGrpSpPr>
        <p:grpSpPr>
          <a:xfrm>
            <a:off x="1181088" y="0"/>
            <a:ext cx="7962910" cy="845454"/>
            <a:chOff x="1181088" y="0"/>
            <a:chExt cx="7962910" cy="8454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B2DF12-D6F3-EA48-45C0-60849852A0A6}"/>
                </a:ext>
              </a:extLst>
            </p:cNvPr>
            <p:cNvSpPr/>
            <p:nvPr/>
          </p:nvSpPr>
          <p:spPr>
            <a:xfrm>
              <a:off x="1181088" y="0"/>
              <a:ext cx="7962910" cy="781443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Google Shape;83;p16">
              <a:extLst>
                <a:ext uri="{FF2B5EF4-FFF2-40B4-BE49-F238E27FC236}">
                  <a16:creationId xmlns:a16="http://schemas.microsoft.com/office/drawing/2014/main" id="{7F165BD6-9A65-A76D-ED61-7778AE9B539D}"/>
                </a:ext>
              </a:extLst>
            </p:cNvPr>
            <p:cNvSpPr txBox="1"/>
            <p:nvPr/>
          </p:nvSpPr>
          <p:spPr>
            <a:xfrm>
              <a:off x="1408974" y="306875"/>
              <a:ext cx="756215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워드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임베딩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word</a:t>
              </a:r>
              <a:r>
                <a:rPr lang="en-US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embedding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평가</a:t>
              </a:r>
              <a:r>
                <a:rPr lang="en-US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evaluation</a:t>
              </a:r>
              <a:r>
                <a:rPr lang="en-US" sz="20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 </a:t>
              </a:r>
              <a:r>
                <a:rPr lang="en-US" sz="2000" dirty="0" err="1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Gothic ExtraBold"/>
                  <a:sym typeface="NanumGothic ExtraBold"/>
                </a:rPr>
                <a:t>방법</a:t>
              </a:r>
              <a:endParaRPr sz="24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9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0310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 계획</a:t>
            </a:r>
            <a:endParaRPr lang="en-US" altLang="ko-KR"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9EB5C7E8-B2DD-CB02-AD02-F88E738AA667}"/>
              </a:ext>
            </a:extLst>
          </p:cNvPr>
          <p:cNvSpPr txBox="1"/>
          <p:nvPr/>
        </p:nvSpPr>
        <p:spPr>
          <a:xfrm>
            <a:off x="1274453" y="912606"/>
            <a:ext cx="4013816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intro &amp; Word Vectors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Neural Classifiers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Backprop and Neural Networks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Syntactic Structure and Dependency Parsing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Recurrent Neural networks (RNNs)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Simple and LSTM RNNs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Translation, Seq2Seq, Attention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Final Projects; Practical Tips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Self-Attention and Transformers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6DBC334-8495-D7F6-F434-DCE3512CAEF7}"/>
              </a:ext>
            </a:extLst>
          </p:cNvPr>
          <p:cNvSpPr txBox="1"/>
          <p:nvPr/>
        </p:nvSpPr>
        <p:spPr>
          <a:xfrm>
            <a:off x="5179219" y="912606"/>
            <a:ext cx="4013816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u="none" strike="sng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11. Question Answering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12. Natural Language Generation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13. Coreference Resolution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14. T5 and Large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15. Add Knowledge to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16. Social &amp; Ethical Considerations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17. Model Analysis and Explanation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18. Future of NLP + Deep Learning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BC29FC-5D5A-C6F5-EA86-669870A7F441}"/>
              </a:ext>
            </a:extLst>
          </p:cNvPr>
          <p:cNvSpPr/>
          <p:nvPr/>
        </p:nvSpPr>
        <p:spPr>
          <a:xfrm>
            <a:off x="5175556" y="1099363"/>
            <a:ext cx="3610635" cy="2041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3DB142-D735-D2EF-7F33-A9815AEE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83" y="1149911"/>
            <a:ext cx="3837244" cy="36867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95AAE0-5987-2001-8CCF-980AB0B137B8}"/>
              </a:ext>
            </a:extLst>
          </p:cNvPr>
          <p:cNvSpPr/>
          <p:nvPr/>
        </p:nvSpPr>
        <p:spPr>
          <a:xfrm>
            <a:off x="1416203" y="3443927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FB24EF-B8A9-91CC-4207-D3BBF429BAD8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78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 to CS224n</a:t>
            </a:r>
          </a:p>
        </p:txBody>
      </p:sp>
    </p:spTree>
    <p:extLst>
      <p:ext uri="{BB962C8B-B14F-4D97-AF65-F5344CB8AC3E}">
        <p14:creationId xmlns:p14="http://schemas.microsoft.com/office/powerpoint/2010/main" val="231744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Introduction to CS224n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Stanford CS 224N | Natural Language Processing with Deep Learning">
            <a:extLst>
              <a:ext uri="{FF2B5EF4-FFF2-40B4-BE49-F238E27FC236}">
                <a16:creationId xmlns:a16="http://schemas.microsoft.com/office/drawing/2014/main" id="{467DCFF3-A107-BA47-757C-E6A62D01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07" y="1475200"/>
            <a:ext cx="3556693" cy="21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istopher Manning, Stanford NLP">
            <a:extLst>
              <a:ext uri="{FF2B5EF4-FFF2-40B4-BE49-F238E27FC236}">
                <a16:creationId xmlns:a16="http://schemas.microsoft.com/office/drawing/2014/main" id="{7B8C648E-9181-F186-5967-E1B4D392C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2"/>
          <a:stretch/>
        </p:blipFill>
        <p:spPr bwMode="auto">
          <a:xfrm>
            <a:off x="5655631" y="1139950"/>
            <a:ext cx="270713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at Is Natural Language Processing (NLP)?">
            <a:extLst>
              <a:ext uri="{FF2B5EF4-FFF2-40B4-BE49-F238E27FC236}">
                <a16:creationId xmlns:a16="http://schemas.microsoft.com/office/drawing/2014/main" id="{0F19CA7A-262B-A748-8486-B8394886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07" y="947479"/>
            <a:ext cx="6908060" cy="36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DFE5CA-5204-6107-DC77-EB5E3C40E75C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Introduction to CS224n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–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NLP</a:t>
            </a: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의 정의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6D53AA80-8E7A-2AA2-8668-77BBAF76A782}"/>
              </a:ext>
            </a:extLst>
          </p:cNvPr>
          <p:cNvSpPr txBox="1"/>
          <p:nvPr/>
        </p:nvSpPr>
        <p:spPr>
          <a:xfrm>
            <a:off x="2139519" y="1055550"/>
            <a:ext cx="644518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NLP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Natural Language Processing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자연어 처리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인공지능의 한 분야로서 머신 러닝을 사용하여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텍스트와 데이터를 처리하고 해석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합니다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자연어 인식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자연어 생성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NLP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유형입니다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9974D-1571-5041-3B4F-9C142D94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25" y="2681388"/>
            <a:ext cx="2021375" cy="20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B85894-9A61-9FF9-3004-088818F0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497" y="2796144"/>
            <a:ext cx="2778993" cy="17321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D2D753-A949-045A-2130-E9D33A533E74}"/>
              </a:ext>
            </a:extLst>
          </p:cNvPr>
          <p:cNvSpPr/>
          <p:nvPr/>
        </p:nvSpPr>
        <p:spPr>
          <a:xfrm>
            <a:off x="1181088" y="0"/>
            <a:ext cx="7962910" cy="781443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2176</Words>
  <Application>Microsoft Office PowerPoint</Application>
  <PresentationFormat>화면 슬라이드 쇼(16:9)</PresentationFormat>
  <Paragraphs>283</Paragraphs>
  <Slides>51</Slides>
  <Notes>51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-apple-system</vt:lpstr>
      <vt:lpstr>NanumGothic ExtraBold</vt:lpstr>
      <vt:lpstr>나눔고딕</vt:lpstr>
      <vt:lpstr>나눔고딕</vt:lpstr>
      <vt:lpstr>나눔고딕OTF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건호</cp:lastModifiedBy>
  <cp:revision>10</cp:revision>
  <dcterms:modified xsi:type="dcterms:W3CDTF">2023-03-13T09:52:20Z</dcterms:modified>
</cp:coreProperties>
</file>